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0"/>
  </p:notesMasterIdLst>
  <p:sldIdLst>
    <p:sldId id="256" r:id="rId2"/>
    <p:sldId id="277" r:id="rId3"/>
    <p:sldId id="271" r:id="rId4"/>
    <p:sldId id="278" r:id="rId5"/>
    <p:sldId id="257" r:id="rId6"/>
    <p:sldId id="258" r:id="rId7"/>
    <p:sldId id="260" r:id="rId8"/>
    <p:sldId id="276" r:id="rId9"/>
    <p:sldId id="279" r:id="rId10"/>
    <p:sldId id="259" r:id="rId11"/>
    <p:sldId id="267" r:id="rId12"/>
    <p:sldId id="262" r:id="rId13"/>
    <p:sldId id="263" r:id="rId14"/>
    <p:sldId id="264" r:id="rId15"/>
    <p:sldId id="265" r:id="rId16"/>
    <p:sldId id="266" r:id="rId17"/>
    <p:sldId id="268" r:id="rId18"/>
    <p:sldId id="269" r:id="rId19"/>
    <p:sldId id="270" r:id="rId20"/>
    <p:sldId id="280" r:id="rId21"/>
    <p:sldId id="274" r:id="rId22"/>
    <p:sldId id="275" r:id="rId23"/>
    <p:sldId id="283" r:id="rId24"/>
    <p:sldId id="281" r:id="rId25"/>
    <p:sldId id="284" r:id="rId26"/>
    <p:sldId id="285" r:id="rId27"/>
    <p:sldId id="272" r:id="rId28"/>
    <p:sldId id="27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16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05F5B1-35C6-4EF4-A13F-9CB3F335F0DA}" type="doc">
      <dgm:prSet loTypeId="urn:microsoft.com/office/officeart/2005/8/layout/process2" loCatId="process" qsTypeId="urn:microsoft.com/office/officeart/2005/8/quickstyle/simple1" qsCatId="simple" csTypeId="urn:microsoft.com/office/officeart/2005/8/colors/accent1_2" csCatId="accent1" phldr="1"/>
      <dgm:spPr/>
    </dgm:pt>
    <dgm:pt modelId="{05E4DA33-C65F-4B26-B0A4-8FCE3515F172}">
      <dgm:prSet phldrT="[Text]" custT="1"/>
      <dgm:spPr/>
      <dgm:t>
        <a:bodyPr/>
        <a:lstStyle/>
        <a:p>
          <a:r>
            <a:rPr lang="en-US" sz="1800" dirty="0" err="1" smtClean="0">
              <a:solidFill>
                <a:schemeClr val="tx1"/>
              </a:solidFill>
            </a:rPr>
            <a:t>Conocimiento</a:t>
          </a:r>
          <a:r>
            <a:rPr lang="en-US" sz="1800" dirty="0" smtClean="0">
              <a:solidFill>
                <a:schemeClr val="tx1"/>
              </a:solidFill>
            </a:rPr>
            <a:t>, </a:t>
          </a:r>
          <a:r>
            <a:rPr lang="en-US" sz="1800" dirty="0" err="1" smtClean="0">
              <a:solidFill>
                <a:schemeClr val="tx1"/>
              </a:solidFill>
            </a:rPr>
            <a:t>proceso</a:t>
          </a:r>
          <a:r>
            <a:rPr lang="en-US" sz="1800" dirty="0" smtClean="0">
              <a:solidFill>
                <a:schemeClr val="tx1"/>
              </a:solidFill>
            </a:rPr>
            <a:t> de </a:t>
          </a:r>
          <a:r>
            <a:rPr lang="en-US" sz="1800" dirty="0" err="1" smtClean="0">
              <a:solidFill>
                <a:schemeClr val="tx1"/>
              </a:solidFill>
            </a:rPr>
            <a:t>construcción</a:t>
          </a:r>
          <a:endParaRPr lang="en-US" sz="1800" dirty="0">
            <a:solidFill>
              <a:schemeClr val="tx1"/>
            </a:solidFill>
          </a:endParaRPr>
        </a:p>
      </dgm:t>
    </dgm:pt>
    <dgm:pt modelId="{AB8795B0-04C2-41E5-9B8C-4D9949391F5A}" type="parTrans" cxnId="{79C85470-7E5A-441A-8BB6-360C20C53C0E}">
      <dgm:prSet/>
      <dgm:spPr/>
      <dgm:t>
        <a:bodyPr/>
        <a:lstStyle/>
        <a:p>
          <a:endParaRPr lang="en-US"/>
        </a:p>
      </dgm:t>
    </dgm:pt>
    <dgm:pt modelId="{79D443E6-2469-4771-9F4B-68B5B19C04D7}" type="sibTrans" cxnId="{79C85470-7E5A-441A-8BB6-360C20C53C0E}">
      <dgm:prSet/>
      <dgm:spPr/>
      <dgm:t>
        <a:bodyPr/>
        <a:lstStyle/>
        <a:p>
          <a:endParaRPr lang="en-US"/>
        </a:p>
      </dgm:t>
    </dgm:pt>
    <dgm:pt modelId="{30FE8673-C013-4596-B93D-F6E049D999E3}">
      <dgm:prSet phldrT="[Text]" custT="1"/>
      <dgm:spPr/>
      <dgm:t>
        <a:bodyPr/>
        <a:lstStyle/>
        <a:p>
          <a:r>
            <a:rPr lang="en-US" sz="1800" dirty="0" err="1" smtClean="0">
              <a:solidFill>
                <a:schemeClr val="tx1"/>
              </a:solidFill>
            </a:rPr>
            <a:t>Evolución</a:t>
          </a:r>
          <a:r>
            <a:rPr lang="en-US" sz="1800" dirty="0" smtClean="0">
              <a:solidFill>
                <a:schemeClr val="tx1"/>
              </a:solidFill>
            </a:rPr>
            <a:t> de las </a:t>
          </a:r>
          <a:r>
            <a:rPr lang="en-US" sz="1800" dirty="0" err="1" smtClean="0">
              <a:solidFill>
                <a:schemeClr val="tx1"/>
              </a:solidFill>
            </a:rPr>
            <a:t>competencias</a:t>
          </a:r>
          <a:endParaRPr lang="en-US" sz="1800" dirty="0">
            <a:solidFill>
              <a:schemeClr val="tx1"/>
            </a:solidFill>
          </a:endParaRPr>
        </a:p>
      </dgm:t>
    </dgm:pt>
    <dgm:pt modelId="{7FF1D7F6-1EEB-44D2-8EED-6B5B8C341C52}" type="parTrans" cxnId="{E22A75DB-153A-46DE-9124-DEE6BBDC4F5C}">
      <dgm:prSet/>
      <dgm:spPr/>
      <dgm:t>
        <a:bodyPr/>
        <a:lstStyle/>
        <a:p>
          <a:endParaRPr lang="en-US"/>
        </a:p>
      </dgm:t>
    </dgm:pt>
    <dgm:pt modelId="{60607F2E-CE7E-4E0E-BB3D-CC8B1E4A981C}" type="sibTrans" cxnId="{E22A75DB-153A-46DE-9124-DEE6BBDC4F5C}">
      <dgm:prSet/>
      <dgm:spPr/>
      <dgm:t>
        <a:bodyPr/>
        <a:lstStyle/>
        <a:p>
          <a:endParaRPr lang="en-US"/>
        </a:p>
      </dgm:t>
    </dgm:pt>
    <dgm:pt modelId="{2EFA381C-4247-412C-995D-7864C1CFFBDB}">
      <dgm:prSet phldrT="[Text]" custT="1"/>
      <dgm:spPr/>
      <dgm:t>
        <a:bodyPr/>
        <a:lstStyle/>
        <a:p>
          <a:r>
            <a:rPr lang="en-US" sz="1800" dirty="0" err="1" smtClean="0">
              <a:solidFill>
                <a:schemeClr val="tx1"/>
              </a:solidFill>
            </a:rPr>
            <a:t>Conocimiento</a:t>
          </a:r>
          <a:r>
            <a:rPr lang="en-US" sz="1800" dirty="0" smtClean="0">
              <a:solidFill>
                <a:schemeClr val="tx1"/>
              </a:solidFill>
            </a:rPr>
            <a:t> - </a:t>
          </a:r>
          <a:r>
            <a:rPr lang="en-US" sz="1800" dirty="0" err="1" smtClean="0">
              <a:solidFill>
                <a:schemeClr val="tx1"/>
              </a:solidFill>
            </a:rPr>
            <a:t>transformación</a:t>
          </a:r>
          <a:endParaRPr lang="en-US" sz="1800" dirty="0">
            <a:solidFill>
              <a:schemeClr val="tx1"/>
            </a:solidFill>
          </a:endParaRPr>
        </a:p>
      </dgm:t>
    </dgm:pt>
    <dgm:pt modelId="{6E142A6B-9B19-4114-B26C-26D85ED2F6D3}" type="parTrans" cxnId="{FE4EC04A-45C7-48FA-B1AE-C2615D0AAC8E}">
      <dgm:prSet/>
      <dgm:spPr/>
      <dgm:t>
        <a:bodyPr/>
        <a:lstStyle/>
        <a:p>
          <a:endParaRPr lang="en-US"/>
        </a:p>
      </dgm:t>
    </dgm:pt>
    <dgm:pt modelId="{74B91C7C-579A-4087-820A-FA46CB25B669}" type="sibTrans" cxnId="{FE4EC04A-45C7-48FA-B1AE-C2615D0AAC8E}">
      <dgm:prSet/>
      <dgm:spPr/>
      <dgm:t>
        <a:bodyPr/>
        <a:lstStyle/>
        <a:p>
          <a:endParaRPr lang="en-US"/>
        </a:p>
      </dgm:t>
    </dgm:pt>
    <dgm:pt modelId="{A6742B6F-DC35-41CA-82C8-C3DBF10FBD30}" type="pres">
      <dgm:prSet presAssocID="{9D05F5B1-35C6-4EF4-A13F-9CB3F335F0DA}" presName="linearFlow" presStyleCnt="0">
        <dgm:presLayoutVars>
          <dgm:resizeHandles val="exact"/>
        </dgm:presLayoutVars>
      </dgm:prSet>
      <dgm:spPr/>
    </dgm:pt>
    <dgm:pt modelId="{5A04680C-F38A-4A55-9FC9-DEA7F854A41C}" type="pres">
      <dgm:prSet presAssocID="{05E4DA33-C65F-4B26-B0A4-8FCE3515F172}" presName="node" presStyleLbl="node1" presStyleIdx="0" presStyleCnt="3" custScaleY="17498" custLinFactNeighborX="254" custLinFactNeighborY="28811">
        <dgm:presLayoutVars>
          <dgm:bulletEnabled val="1"/>
        </dgm:presLayoutVars>
      </dgm:prSet>
      <dgm:spPr/>
      <dgm:t>
        <a:bodyPr/>
        <a:lstStyle/>
        <a:p>
          <a:endParaRPr lang="en-US"/>
        </a:p>
      </dgm:t>
    </dgm:pt>
    <dgm:pt modelId="{6569731C-D446-496E-8A49-57317D5647D8}" type="pres">
      <dgm:prSet presAssocID="{79D443E6-2469-4771-9F4B-68B5B19C04D7}" presName="sibTrans" presStyleLbl="sibTrans2D1" presStyleIdx="0" presStyleCnt="2" custScaleX="102791" custScaleY="31174" custLinFactNeighborX="0" custLinFactNeighborY="5089"/>
      <dgm:spPr/>
      <dgm:t>
        <a:bodyPr/>
        <a:lstStyle/>
        <a:p>
          <a:endParaRPr lang="en-US"/>
        </a:p>
      </dgm:t>
    </dgm:pt>
    <dgm:pt modelId="{B31DDB18-B3E1-4E45-B891-348C429D0482}" type="pres">
      <dgm:prSet presAssocID="{79D443E6-2469-4771-9F4B-68B5B19C04D7}" presName="connectorText" presStyleLbl="sibTrans2D1" presStyleIdx="0" presStyleCnt="2"/>
      <dgm:spPr/>
      <dgm:t>
        <a:bodyPr/>
        <a:lstStyle/>
        <a:p>
          <a:endParaRPr lang="en-US"/>
        </a:p>
      </dgm:t>
    </dgm:pt>
    <dgm:pt modelId="{77513DF5-B861-4ED2-A30F-5F72425C5F36}" type="pres">
      <dgm:prSet presAssocID="{30FE8673-C013-4596-B93D-F6E049D999E3}" presName="node" presStyleLbl="node1" presStyleIdx="1" presStyleCnt="3" custScaleY="38020" custLinFactNeighborX="-1620" custLinFactNeighborY="13969">
        <dgm:presLayoutVars>
          <dgm:bulletEnabled val="1"/>
        </dgm:presLayoutVars>
      </dgm:prSet>
      <dgm:spPr/>
      <dgm:t>
        <a:bodyPr/>
        <a:lstStyle/>
        <a:p>
          <a:endParaRPr lang="en-US"/>
        </a:p>
      </dgm:t>
    </dgm:pt>
    <dgm:pt modelId="{868BAD15-4D33-4B45-91AD-25A858CFCA35}" type="pres">
      <dgm:prSet presAssocID="{60607F2E-CE7E-4E0E-BB3D-CC8B1E4A981C}" presName="sibTrans" presStyleLbl="sibTrans2D1" presStyleIdx="1" presStyleCnt="2" custScaleX="69926" custScaleY="47497" custLinFactNeighborX="2443" custLinFactNeighborY="21374"/>
      <dgm:spPr/>
      <dgm:t>
        <a:bodyPr/>
        <a:lstStyle/>
        <a:p>
          <a:endParaRPr lang="en-US"/>
        </a:p>
      </dgm:t>
    </dgm:pt>
    <dgm:pt modelId="{DBC927B3-FC49-41A7-AB0E-D4A8A2C59851}" type="pres">
      <dgm:prSet presAssocID="{60607F2E-CE7E-4E0E-BB3D-CC8B1E4A981C}" presName="connectorText" presStyleLbl="sibTrans2D1" presStyleIdx="1" presStyleCnt="2"/>
      <dgm:spPr/>
      <dgm:t>
        <a:bodyPr/>
        <a:lstStyle/>
        <a:p>
          <a:endParaRPr lang="en-US"/>
        </a:p>
      </dgm:t>
    </dgm:pt>
    <dgm:pt modelId="{B3BCC42F-9A65-4401-B89E-B59092F32362}" type="pres">
      <dgm:prSet presAssocID="{2EFA381C-4247-412C-995D-7864C1CFFBDB}" presName="node" presStyleLbl="node1" presStyleIdx="2" presStyleCnt="3" custScaleY="36166">
        <dgm:presLayoutVars>
          <dgm:bulletEnabled val="1"/>
        </dgm:presLayoutVars>
      </dgm:prSet>
      <dgm:spPr/>
      <dgm:t>
        <a:bodyPr/>
        <a:lstStyle/>
        <a:p>
          <a:endParaRPr lang="en-US"/>
        </a:p>
      </dgm:t>
    </dgm:pt>
  </dgm:ptLst>
  <dgm:cxnLst>
    <dgm:cxn modelId="{79C85470-7E5A-441A-8BB6-360C20C53C0E}" srcId="{9D05F5B1-35C6-4EF4-A13F-9CB3F335F0DA}" destId="{05E4DA33-C65F-4B26-B0A4-8FCE3515F172}" srcOrd="0" destOrd="0" parTransId="{AB8795B0-04C2-41E5-9B8C-4D9949391F5A}" sibTransId="{79D443E6-2469-4771-9F4B-68B5B19C04D7}"/>
    <dgm:cxn modelId="{5A440B21-1CD8-4CA8-BB42-26205C60DC31}" type="presOf" srcId="{60607F2E-CE7E-4E0E-BB3D-CC8B1E4A981C}" destId="{868BAD15-4D33-4B45-91AD-25A858CFCA35}" srcOrd="0" destOrd="0" presId="urn:microsoft.com/office/officeart/2005/8/layout/process2"/>
    <dgm:cxn modelId="{39567274-1A6A-4FF1-AB27-335071D3160D}" type="presOf" srcId="{79D443E6-2469-4771-9F4B-68B5B19C04D7}" destId="{6569731C-D446-496E-8A49-57317D5647D8}" srcOrd="0" destOrd="0" presId="urn:microsoft.com/office/officeart/2005/8/layout/process2"/>
    <dgm:cxn modelId="{E22A75DB-153A-46DE-9124-DEE6BBDC4F5C}" srcId="{9D05F5B1-35C6-4EF4-A13F-9CB3F335F0DA}" destId="{30FE8673-C013-4596-B93D-F6E049D999E3}" srcOrd="1" destOrd="0" parTransId="{7FF1D7F6-1EEB-44D2-8EED-6B5B8C341C52}" sibTransId="{60607F2E-CE7E-4E0E-BB3D-CC8B1E4A981C}"/>
    <dgm:cxn modelId="{CB2DFAD2-6468-4788-A489-F4D5B473EE70}" type="presOf" srcId="{9D05F5B1-35C6-4EF4-A13F-9CB3F335F0DA}" destId="{A6742B6F-DC35-41CA-82C8-C3DBF10FBD30}" srcOrd="0" destOrd="0" presId="urn:microsoft.com/office/officeart/2005/8/layout/process2"/>
    <dgm:cxn modelId="{EC5DBD3C-DC78-4256-B5AA-4BFF02BC9182}" type="presOf" srcId="{79D443E6-2469-4771-9F4B-68B5B19C04D7}" destId="{B31DDB18-B3E1-4E45-B891-348C429D0482}" srcOrd="1" destOrd="0" presId="urn:microsoft.com/office/officeart/2005/8/layout/process2"/>
    <dgm:cxn modelId="{003FB566-1934-40D8-8CD2-E46EB6CF0918}" type="presOf" srcId="{2EFA381C-4247-412C-995D-7864C1CFFBDB}" destId="{B3BCC42F-9A65-4401-B89E-B59092F32362}" srcOrd="0" destOrd="0" presId="urn:microsoft.com/office/officeart/2005/8/layout/process2"/>
    <dgm:cxn modelId="{F966F8BF-4381-47C0-A3B9-9FBBBBA046CA}" type="presOf" srcId="{30FE8673-C013-4596-B93D-F6E049D999E3}" destId="{77513DF5-B861-4ED2-A30F-5F72425C5F36}" srcOrd="0" destOrd="0" presId="urn:microsoft.com/office/officeart/2005/8/layout/process2"/>
    <dgm:cxn modelId="{CE2CFC2E-4070-4A16-93F4-2A9C7715CC12}" type="presOf" srcId="{05E4DA33-C65F-4B26-B0A4-8FCE3515F172}" destId="{5A04680C-F38A-4A55-9FC9-DEA7F854A41C}" srcOrd="0" destOrd="0" presId="urn:microsoft.com/office/officeart/2005/8/layout/process2"/>
    <dgm:cxn modelId="{364B251F-D80A-4A87-8899-AF5FE8032091}" type="presOf" srcId="{60607F2E-CE7E-4E0E-BB3D-CC8B1E4A981C}" destId="{DBC927B3-FC49-41A7-AB0E-D4A8A2C59851}" srcOrd="1" destOrd="0" presId="urn:microsoft.com/office/officeart/2005/8/layout/process2"/>
    <dgm:cxn modelId="{FE4EC04A-45C7-48FA-B1AE-C2615D0AAC8E}" srcId="{9D05F5B1-35C6-4EF4-A13F-9CB3F335F0DA}" destId="{2EFA381C-4247-412C-995D-7864C1CFFBDB}" srcOrd="2" destOrd="0" parTransId="{6E142A6B-9B19-4114-B26C-26D85ED2F6D3}" sibTransId="{74B91C7C-579A-4087-820A-FA46CB25B669}"/>
    <dgm:cxn modelId="{04F2A22F-3281-4100-940A-DE3AE00251AB}" type="presParOf" srcId="{A6742B6F-DC35-41CA-82C8-C3DBF10FBD30}" destId="{5A04680C-F38A-4A55-9FC9-DEA7F854A41C}" srcOrd="0" destOrd="0" presId="urn:microsoft.com/office/officeart/2005/8/layout/process2"/>
    <dgm:cxn modelId="{B2A6F213-693D-4777-BB32-0AC83CE047A9}" type="presParOf" srcId="{A6742B6F-DC35-41CA-82C8-C3DBF10FBD30}" destId="{6569731C-D446-496E-8A49-57317D5647D8}" srcOrd="1" destOrd="0" presId="urn:microsoft.com/office/officeart/2005/8/layout/process2"/>
    <dgm:cxn modelId="{3972DA97-FFE6-4666-9941-D69F9AFE8F4A}" type="presParOf" srcId="{6569731C-D446-496E-8A49-57317D5647D8}" destId="{B31DDB18-B3E1-4E45-B891-348C429D0482}" srcOrd="0" destOrd="0" presId="urn:microsoft.com/office/officeart/2005/8/layout/process2"/>
    <dgm:cxn modelId="{28B80D44-80EB-400D-86AA-28D0946E7126}" type="presParOf" srcId="{A6742B6F-DC35-41CA-82C8-C3DBF10FBD30}" destId="{77513DF5-B861-4ED2-A30F-5F72425C5F36}" srcOrd="2" destOrd="0" presId="urn:microsoft.com/office/officeart/2005/8/layout/process2"/>
    <dgm:cxn modelId="{2D2D70B8-4A4B-4E8B-8527-B68E9D0B1D4D}" type="presParOf" srcId="{A6742B6F-DC35-41CA-82C8-C3DBF10FBD30}" destId="{868BAD15-4D33-4B45-91AD-25A858CFCA35}" srcOrd="3" destOrd="0" presId="urn:microsoft.com/office/officeart/2005/8/layout/process2"/>
    <dgm:cxn modelId="{9A736F00-3373-408A-BAB2-AA53FA9735E4}" type="presParOf" srcId="{868BAD15-4D33-4B45-91AD-25A858CFCA35}" destId="{DBC927B3-FC49-41A7-AB0E-D4A8A2C59851}" srcOrd="0" destOrd="0" presId="urn:microsoft.com/office/officeart/2005/8/layout/process2"/>
    <dgm:cxn modelId="{0F60F390-326C-41B9-9CB6-A7F6758B5B8C}" type="presParOf" srcId="{A6742B6F-DC35-41CA-82C8-C3DBF10FBD30}" destId="{B3BCC42F-9A65-4401-B89E-B59092F32362}" srcOrd="4"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04680C-F38A-4A55-9FC9-DEA7F854A41C}">
      <dsp:nvSpPr>
        <dsp:cNvPr id="0" name=""/>
        <dsp:cNvSpPr/>
      </dsp:nvSpPr>
      <dsp:spPr>
        <a:xfrm>
          <a:off x="1326373" y="1413961"/>
          <a:ext cx="5503208" cy="5349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rPr>
            <a:t>Conocimiento</a:t>
          </a:r>
          <a:r>
            <a:rPr lang="en-US" sz="1800" kern="1200" dirty="0" smtClean="0">
              <a:solidFill>
                <a:schemeClr val="tx1"/>
              </a:solidFill>
            </a:rPr>
            <a:t>, </a:t>
          </a:r>
          <a:r>
            <a:rPr lang="en-US" sz="1800" kern="1200" dirty="0" err="1" smtClean="0">
              <a:solidFill>
                <a:schemeClr val="tx1"/>
              </a:solidFill>
            </a:rPr>
            <a:t>proceso</a:t>
          </a:r>
          <a:r>
            <a:rPr lang="en-US" sz="1800" kern="1200" dirty="0" smtClean="0">
              <a:solidFill>
                <a:schemeClr val="tx1"/>
              </a:solidFill>
            </a:rPr>
            <a:t> de </a:t>
          </a:r>
          <a:r>
            <a:rPr lang="en-US" sz="1800" kern="1200" dirty="0" err="1" smtClean="0">
              <a:solidFill>
                <a:schemeClr val="tx1"/>
              </a:solidFill>
            </a:rPr>
            <a:t>construcción</a:t>
          </a:r>
          <a:endParaRPr lang="en-US" sz="1800" kern="1200" dirty="0">
            <a:solidFill>
              <a:schemeClr val="tx1"/>
            </a:solidFill>
          </a:endParaRPr>
        </a:p>
      </dsp:txBody>
      <dsp:txXfrm>
        <a:off x="1326373" y="1413961"/>
        <a:ext cx="5503208" cy="534973"/>
      </dsp:txXfrm>
    </dsp:sp>
    <dsp:sp modelId="{6569731C-D446-496E-8A49-57317D5647D8}">
      <dsp:nvSpPr>
        <dsp:cNvPr id="0" name=""/>
        <dsp:cNvSpPr/>
      </dsp:nvSpPr>
      <dsp:spPr>
        <a:xfrm rot="5650263">
          <a:off x="3819307" y="2087232"/>
          <a:ext cx="437088" cy="4288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650263">
        <a:off x="3819307" y="2087232"/>
        <a:ext cx="437088" cy="428892"/>
      </dsp:txXfrm>
    </dsp:sp>
    <dsp:sp modelId="{77513DF5-B861-4ED2-A30F-5F72425C5F36}">
      <dsp:nvSpPr>
        <dsp:cNvPr id="0" name=""/>
        <dsp:cNvSpPr/>
      </dsp:nvSpPr>
      <dsp:spPr>
        <a:xfrm>
          <a:off x="1223243" y="2514394"/>
          <a:ext cx="5503208" cy="11624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rPr>
            <a:t>Evolución</a:t>
          </a:r>
          <a:r>
            <a:rPr lang="en-US" sz="1800" kern="1200" dirty="0" smtClean="0">
              <a:solidFill>
                <a:schemeClr val="tx1"/>
              </a:solidFill>
            </a:rPr>
            <a:t> de las </a:t>
          </a:r>
          <a:r>
            <a:rPr lang="en-US" sz="1800" kern="1200" dirty="0" err="1" smtClean="0">
              <a:solidFill>
                <a:schemeClr val="tx1"/>
              </a:solidFill>
            </a:rPr>
            <a:t>competencias</a:t>
          </a:r>
          <a:endParaRPr lang="en-US" sz="1800" kern="1200" dirty="0">
            <a:solidFill>
              <a:schemeClr val="tx1"/>
            </a:solidFill>
          </a:endParaRPr>
        </a:p>
      </dsp:txBody>
      <dsp:txXfrm>
        <a:off x="1223243" y="2514394"/>
        <a:ext cx="5503208" cy="1162400"/>
      </dsp:txXfrm>
    </dsp:sp>
    <dsp:sp modelId="{868BAD15-4D33-4B45-91AD-25A858CFCA35}">
      <dsp:nvSpPr>
        <dsp:cNvPr id="0" name=""/>
        <dsp:cNvSpPr/>
      </dsp:nvSpPr>
      <dsp:spPr>
        <a:xfrm rot="5261592">
          <a:off x="3756592" y="4183667"/>
          <a:ext cx="566378" cy="6534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rot="5261592">
        <a:off x="3756592" y="4183667"/>
        <a:ext cx="566378" cy="653464"/>
      </dsp:txXfrm>
    </dsp:sp>
    <dsp:sp modelId="{B3BCC42F-9A65-4401-B89E-B59092F32362}">
      <dsp:nvSpPr>
        <dsp:cNvPr id="0" name=""/>
        <dsp:cNvSpPr/>
      </dsp:nvSpPr>
      <dsp:spPr>
        <a:xfrm>
          <a:off x="1312395" y="4755877"/>
          <a:ext cx="5503208" cy="110571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rPr>
            <a:t>Conocimiento</a:t>
          </a:r>
          <a:r>
            <a:rPr lang="en-US" sz="1800" kern="1200" dirty="0" smtClean="0">
              <a:solidFill>
                <a:schemeClr val="tx1"/>
              </a:solidFill>
            </a:rPr>
            <a:t> - </a:t>
          </a:r>
          <a:r>
            <a:rPr lang="en-US" sz="1800" kern="1200" dirty="0" err="1" smtClean="0">
              <a:solidFill>
                <a:schemeClr val="tx1"/>
              </a:solidFill>
            </a:rPr>
            <a:t>transformación</a:t>
          </a:r>
          <a:endParaRPr lang="en-US" sz="1800" kern="1200" dirty="0">
            <a:solidFill>
              <a:schemeClr val="tx1"/>
            </a:solidFill>
          </a:endParaRPr>
        </a:p>
      </dsp:txBody>
      <dsp:txXfrm>
        <a:off x="1312395" y="4755877"/>
        <a:ext cx="5503208" cy="110571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291BBC-ACAF-4CA2-886E-E1101A9F3A3C}" type="datetimeFigureOut">
              <a:rPr lang="en-US" smtClean="0"/>
              <a:pPr/>
              <a:t>9/30/2013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B5192A-C30A-4C9F-9D16-8B767D23D2E8}" type="slidenum">
              <a:rPr lang="en-US" smtClean="0"/>
              <a:pPr/>
              <a:t>‹#›</a:t>
            </a:fld>
            <a:endParaRPr lang="en-US"/>
          </a:p>
        </p:txBody>
      </p:sp>
    </p:spTree>
    <p:extLst>
      <p:ext uri="{BB962C8B-B14F-4D97-AF65-F5344CB8AC3E}">
        <p14:creationId xmlns:p14="http://schemas.microsoft.com/office/powerpoint/2010/main" xmlns="" val="73771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a:t>
            </a:fld>
            <a:endParaRPr lang="en-US"/>
          </a:p>
        </p:txBody>
      </p:sp>
    </p:spTree>
    <p:extLst>
      <p:ext uri="{BB962C8B-B14F-4D97-AF65-F5344CB8AC3E}">
        <p14:creationId xmlns:p14="http://schemas.microsoft.com/office/powerpoint/2010/main" xmlns="" val="441924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11</a:t>
            </a:fld>
            <a:endParaRPr lang="en-US"/>
          </a:p>
        </p:txBody>
      </p:sp>
    </p:spTree>
    <p:extLst>
      <p:ext uri="{BB962C8B-B14F-4D97-AF65-F5344CB8AC3E}">
        <p14:creationId xmlns:p14="http://schemas.microsoft.com/office/powerpoint/2010/main" xmlns="" val="3676770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12</a:t>
            </a:fld>
            <a:endParaRPr lang="en-US"/>
          </a:p>
        </p:txBody>
      </p:sp>
    </p:spTree>
    <p:extLst>
      <p:ext uri="{BB962C8B-B14F-4D97-AF65-F5344CB8AC3E}">
        <p14:creationId xmlns:p14="http://schemas.microsoft.com/office/powerpoint/2010/main" xmlns="" val="665923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13</a:t>
            </a:fld>
            <a:endParaRPr lang="en-US"/>
          </a:p>
        </p:txBody>
      </p:sp>
    </p:spTree>
    <p:extLst>
      <p:ext uri="{BB962C8B-B14F-4D97-AF65-F5344CB8AC3E}">
        <p14:creationId xmlns:p14="http://schemas.microsoft.com/office/powerpoint/2010/main" xmlns="" val="3147874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14</a:t>
            </a:fld>
            <a:endParaRPr lang="en-US"/>
          </a:p>
        </p:txBody>
      </p:sp>
    </p:spTree>
    <p:extLst>
      <p:ext uri="{BB962C8B-B14F-4D97-AF65-F5344CB8AC3E}">
        <p14:creationId xmlns:p14="http://schemas.microsoft.com/office/powerpoint/2010/main" xmlns="" val="2333978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15</a:t>
            </a:fld>
            <a:endParaRPr lang="en-US"/>
          </a:p>
        </p:txBody>
      </p:sp>
    </p:spTree>
    <p:extLst>
      <p:ext uri="{BB962C8B-B14F-4D97-AF65-F5344CB8AC3E}">
        <p14:creationId xmlns:p14="http://schemas.microsoft.com/office/powerpoint/2010/main" xmlns="" val="2795308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16</a:t>
            </a:fld>
            <a:endParaRPr lang="en-US"/>
          </a:p>
        </p:txBody>
      </p:sp>
    </p:spTree>
    <p:extLst>
      <p:ext uri="{BB962C8B-B14F-4D97-AF65-F5344CB8AC3E}">
        <p14:creationId xmlns:p14="http://schemas.microsoft.com/office/powerpoint/2010/main" xmlns="" val="1691759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17</a:t>
            </a:fld>
            <a:endParaRPr lang="en-US"/>
          </a:p>
        </p:txBody>
      </p:sp>
    </p:spTree>
    <p:extLst>
      <p:ext uri="{BB962C8B-B14F-4D97-AF65-F5344CB8AC3E}">
        <p14:creationId xmlns:p14="http://schemas.microsoft.com/office/powerpoint/2010/main" xmlns="" val="4052580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18</a:t>
            </a:fld>
            <a:endParaRPr lang="en-US"/>
          </a:p>
        </p:txBody>
      </p:sp>
    </p:spTree>
    <p:extLst>
      <p:ext uri="{BB962C8B-B14F-4D97-AF65-F5344CB8AC3E}">
        <p14:creationId xmlns:p14="http://schemas.microsoft.com/office/powerpoint/2010/main" xmlns="" val="3129195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19</a:t>
            </a:fld>
            <a:endParaRPr lang="en-US"/>
          </a:p>
        </p:txBody>
      </p:sp>
    </p:spTree>
    <p:extLst>
      <p:ext uri="{BB962C8B-B14F-4D97-AF65-F5344CB8AC3E}">
        <p14:creationId xmlns:p14="http://schemas.microsoft.com/office/powerpoint/2010/main" xmlns="" val="2736865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21</a:t>
            </a:fld>
            <a:endParaRPr lang="en-US"/>
          </a:p>
        </p:txBody>
      </p:sp>
    </p:spTree>
    <p:extLst>
      <p:ext uri="{BB962C8B-B14F-4D97-AF65-F5344CB8AC3E}">
        <p14:creationId xmlns:p14="http://schemas.microsoft.com/office/powerpoint/2010/main" xmlns="" val="1020895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2</a:t>
            </a:fld>
            <a:endParaRPr lang="en-US"/>
          </a:p>
        </p:txBody>
      </p:sp>
    </p:spTree>
    <p:extLst>
      <p:ext uri="{BB962C8B-B14F-4D97-AF65-F5344CB8AC3E}">
        <p14:creationId xmlns:p14="http://schemas.microsoft.com/office/powerpoint/2010/main" xmlns="" val="3581759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22</a:t>
            </a:fld>
            <a:endParaRPr lang="en-US"/>
          </a:p>
        </p:txBody>
      </p:sp>
    </p:spTree>
    <p:extLst>
      <p:ext uri="{BB962C8B-B14F-4D97-AF65-F5344CB8AC3E}">
        <p14:creationId xmlns:p14="http://schemas.microsoft.com/office/powerpoint/2010/main" xmlns="" val="23653998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27</a:t>
            </a:fld>
            <a:endParaRPr lang="en-US"/>
          </a:p>
        </p:txBody>
      </p:sp>
    </p:spTree>
    <p:extLst>
      <p:ext uri="{BB962C8B-B14F-4D97-AF65-F5344CB8AC3E}">
        <p14:creationId xmlns:p14="http://schemas.microsoft.com/office/powerpoint/2010/main" xmlns="" val="2957139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28</a:t>
            </a:fld>
            <a:endParaRPr lang="en-US"/>
          </a:p>
        </p:txBody>
      </p:sp>
    </p:spTree>
    <p:extLst>
      <p:ext uri="{BB962C8B-B14F-4D97-AF65-F5344CB8AC3E}">
        <p14:creationId xmlns:p14="http://schemas.microsoft.com/office/powerpoint/2010/main" xmlns="" val="63877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3</a:t>
            </a:fld>
            <a:endParaRPr lang="en-US"/>
          </a:p>
        </p:txBody>
      </p:sp>
    </p:spTree>
    <p:extLst>
      <p:ext uri="{BB962C8B-B14F-4D97-AF65-F5344CB8AC3E}">
        <p14:creationId xmlns:p14="http://schemas.microsoft.com/office/powerpoint/2010/main" xmlns="" val="1903655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4</a:t>
            </a:fld>
            <a:endParaRPr lang="en-US"/>
          </a:p>
        </p:txBody>
      </p:sp>
    </p:spTree>
    <p:extLst>
      <p:ext uri="{BB962C8B-B14F-4D97-AF65-F5344CB8AC3E}">
        <p14:creationId xmlns:p14="http://schemas.microsoft.com/office/powerpoint/2010/main" xmlns="" val="2467939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5</a:t>
            </a:fld>
            <a:endParaRPr lang="en-US"/>
          </a:p>
        </p:txBody>
      </p:sp>
    </p:spTree>
    <p:extLst>
      <p:ext uri="{BB962C8B-B14F-4D97-AF65-F5344CB8AC3E}">
        <p14:creationId xmlns:p14="http://schemas.microsoft.com/office/powerpoint/2010/main" xmlns="" val="1545668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6</a:t>
            </a:fld>
            <a:endParaRPr lang="en-US"/>
          </a:p>
        </p:txBody>
      </p:sp>
    </p:spTree>
    <p:extLst>
      <p:ext uri="{BB962C8B-B14F-4D97-AF65-F5344CB8AC3E}">
        <p14:creationId xmlns:p14="http://schemas.microsoft.com/office/powerpoint/2010/main" xmlns="" val="51722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7</a:t>
            </a:fld>
            <a:endParaRPr lang="en-US"/>
          </a:p>
        </p:txBody>
      </p:sp>
    </p:spTree>
    <p:extLst>
      <p:ext uri="{BB962C8B-B14F-4D97-AF65-F5344CB8AC3E}">
        <p14:creationId xmlns:p14="http://schemas.microsoft.com/office/powerpoint/2010/main" xmlns="" val="3324361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8</a:t>
            </a:fld>
            <a:endParaRPr lang="en-US"/>
          </a:p>
        </p:txBody>
      </p:sp>
    </p:spTree>
    <p:extLst>
      <p:ext uri="{BB962C8B-B14F-4D97-AF65-F5344CB8AC3E}">
        <p14:creationId xmlns:p14="http://schemas.microsoft.com/office/powerpoint/2010/main" xmlns="" val="3234640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5192A-C30A-4C9F-9D16-8B767D23D2E8}" type="slidenum">
              <a:rPr lang="en-US" smtClean="0"/>
              <a:pPr/>
              <a:t>10</a:t>
            </a:fld>
            <a:endParaRPr lang="en-US"/>
          </a:p>
        </p:txBody>
      </p:sp>
    </p:spTree>
    <p:extLst>
      <p:ext uri="{BB962C8B-B14F-4D97-AF65-F5344CB8AC3E}">
        <p14:creationId xmlns:p14="http://schemas.microsoft.com/office/powerpoint/2010/main" xmlns="" val="413396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8935580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435618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423472288"/>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16586577"/>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863741505"/>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19299785"/>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9558036"/>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6129604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9025830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907556480"/>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0565909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73305894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3947565"/>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749226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963876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87630512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9/30/2013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9900786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ransition spd="slow">
    <p:push dir="u"/>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uv.es/bellochc/pedagogia/eva4,wiki"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955110"/>
          </a:xfrm>
        </p:spPr>
        <p:txBody>
          <a:bodyPr>
            <a:normAutofit/>
          </a:bodyPr>
          <a:lstStyle/>
          <a:p>
            <a:r>
              <a:rPr lang="en-US" sz="3600" b="1" dirty="0" smtClean="0">
                <a:latin typeface="Arial" pitchFamily="34" charset="0"/>
                <a:cs typeface="Arial" pitchFamily="34" charset="0"/>
              </a:rPr>
              <a:t>MODELO INSTRUCCIONAL ADD</a:t>
            </a:r>
            <a:r>
              <a:rPr lang="en-US" sz="3600" b="1" dirty="0" smtClean="0">
                <a:latin typeface="Arabic Typesetting" panose="03020402040406030203" pitchFamily="66" charset="-78"/>
                <a:cs typeface="Arabic Typesetting" panose="03020402040406030203" pitchFamily="66" charset="-78"/>
              </a:rPr>
              <a:t>IE</a:t>
            </a:r>
            <a:endParaRPr lang="en-US" sz="3600" b="1" dirty="0">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a:xfrm>
            <a:off x="220749" y="5098093"/>
            <a:ext cx="6400800" cy="1482246"/>
          </a:xfrm>
        </p:spPr>
        <p:txBody>
          <a:bodyPr>
            <a:normAutofit lnSpcReduction="10000"/>
          </a:bodyPr>
          <a:lstStyle/>
          <a:p>
            <a:r>
              <a:rPr lang="en-US" b="1" dirty="0" err="1" smtClean="0"/>
              <a:t>Diseñado</a:t>
            </a:r>
            <a:r>
              <a:rPr lang="en-US" b="1" dirty="0" smtClean="0"/>
              <a:t> </a:t>
            </a:r>
            <a:r>
              <a:rPr lang="en-US" b="1" dirty="0" err="1" smtClean="0"/>
              <a:t>por</a:t>
            </a:r>
            <a:r>
              <a:rPr lang="en-US" b="1" dirty="0" smtClean="0"/>
              <a:t> la </a:t>
            </a:r>
            <a:r>
              <a:rPr lang="en-US" b="1" dirty="0" err="1" smtClean="0"/>
              <a:t>profesora</a:t>
            </a:r>
            <a:r>
              <a:rPr lang="en-US" b="1" dirty="0" smtClean="0"/>
              <a:t> : Milagros Ramos</a:t>
            </a:r>
          </a:p>
          <a:p>
            <a:r>
              <a:rPr lang="en-US" b="1" dirty="0" smtClean="0"/>
              <a:t>Universidad del </a:t>
            </a:r>
            <a:r>
              <a:rPr lang="en-US" b="1" dirty="0" err="1" smtClean="0"/>
              <a:t>Turabo</a:t>
            </a:r>
            <a:r>
              <a:rPr lang="en-US" b="1" dirty="0" smtClean="0"/>
              <a:t> </a:t>
            </a:r>
          </a:p>
          <a:p>
            <a:r>
              <a:rPr lang="en-US" b="1" dirty="0" err="1" smtClean="0"/>
              <a:t>Programa</a:t>
            </a:r>
            <a:r>
              <a:rPr lang="en-US" b="1" dirty="0" smtClean="0"/>
              <a:t> </a:t>
            </a:r>
            <a:r>
              <a:rPr lang="en-US" b="1" dirty="0" err="1" smtClean="0"/>
              <a:t>Ahora</a:t>
            </a:r>
            <a:endParaRPr lang="en-US" b="1" dirty="0" smtClean="0"/>
          </a:p>
          <a:p>
            <a:r>
              <a:rPr lang="en-US" b="1" dirty="0" smtClean="0"/>
              <a:t>ETEG 500</a:t>
            </a:r>
            <a:endParaRPr lang="en-US" b="1" dirty="0"/>
          </a:p>
        </p:txBody>
      </p:sp>
    </p:spTree>
    <p:extLst>
      <p:ext uri="{BB962C8B-B14F-4D97-AF65-F5344CB8AC3E}">
        <p14:creationId xmlns:p14="http://schemas.microsoft.com/office/powerpoint/2010/main" xmlns="" val="13533867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675" y="716031"/>
            <a:ext cx="8534400" cy="5133624"/>
          </a:xfrm>
        </p:spPr>
        <p:txBody>
          <a:bodyPr>
            <a:normAutofit fontScale="90000"/>
          </a:bodyPr>
          <a:lstStyle/>
          <a:p>
            <a:pPr algn="ctr">
              <a:lnSpc>
                <a:spcPct val="200000"/>
              </a:lnSpc>
            </a:pP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Tecnología</a:t>
            </a:r>
            <a:r>
              <a:rPr lang="en-US" sz="2000" dirty="0" smtClean="0">
                <a:solidFill>
                  <a:schemeClr val="tx1"/>
                </a:solidFill>
                <a:latin typeface="Arial" panose="020B0604020202020204" pitchFamily="34" charset="0"/>
                <a:cs typeface="Arial" panose="020B0604020202020204" pitchFamily="34" charset="0"/>
              </a:rPr>
              <a:t> de la era digital</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 No </a:t>
            </a:r>
            <a:r>
              <a:rPr lang="en-US" sz="2000" dirty="0" err="1" smtClean="0">
                <a:solidFill>
                  <a:schemeClr val="tx1"/>
                </a:solidFill>
                <a:latin typeface="Arial" panose="020B0604020202020204" pitchFamily="34" charset="0"/>
                <a:cs typeface="Arial" panose="020B0604020202020204" pitchFamily="34" charset="0"/>
              </a:rPr>
              <a:t>es</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una</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actividad</a:t>
            </a:r>
            <a:r>
              <a:rPr lang="en-US" sz="2000" dirty="0" smtClean="0">
                <a:solidFill>
                  <a:schemeClr val="tx1"/>
                </a:solidFill>
                <a:latin typeface="Arial" panose="020B0604020202020204" pitchFamily="34" charset="0"/>
                <a:cs typeface="Arial" panose="020B0604020202020204" pitchFamily="34" charset="0"/>
              </a:rPr>
              <a:t> individual</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D</a:t>
            </a:r>
            <a:r>
              <a:rPr lang="en-US" sz="2000" dirty="0" smtClean="0">
                <a:solidFill>
                  <a:schemeClr val="tx1"/>
                </a:solidFill>
                <a:latin typeface="Arial" panose="020B0604020202020204" pitchFamily="34" charset="0"/>
                <a:cs typeface="Arial" panose="020B0604020202020204" pitchFamily="34" charset="0"/>
              </a:rPr>
              <a:t>eben </a:t>
            </a:r>
            <a:r>
              <a:rPr lang="en-US" sz="2000" dirty="0" err="1" smtClean="0">
                <a:solidFill>
                  <a:schemeClr val="tx1"/>
                </a:solidFill>
                <a:latin typeface="Arial" panose="020B0604020202020204" pitchFamily="34" charset="0"/>
                <a:cs typeface="Arial" panose="020B0604020202020204" pitchFamily="34" charset="0"/>
              </a:rPr>
              <a:t>atender</a:t>
            </a:r>
            <a:r>
              <a:rPr lang="en-US" sz="2000" dirty="0" smtClean="0">
                <a:solidFill>
                  <a:schemeClr val="tx1"/>
                </a:solidFill>
                <a:latin typeface="Arial" panose="020B0604020202020204" pitchFamily="34" charset="0"/>
                <a:cs typeface="Arial" panose="020B0604020202020204" pitchFamily="34" charset="0"/>
              </a:rPr>
              <a:t> las </a:t>
            </a:r>
            <a:r>
              <a:rPr lang="en-US" sz="2000" dirty="0" err="1" smtClean="0">
                <a:solidFill>
                  <a:schemeClr val="tx1"/>
                </a:solidFill>
                <a:latin typeface="Arial" panose="020B0604020202020204" pitchFamily="34" charset="0"/>
                <a:cs typeface="Arial" panose="020B0604020202020204" pitchFamily="34" charset="0"/>
              </a:rPr>
              <a:t>conexiones</a:t>
            </a:r>
            <a:r>
              <a:rPr lang="en-US" sz="2000" dirty="0" smtClean="0">
                <a:solidFill>
                  <a:schemeClr val="tx1"/>
                </a:solidFill>
                <a:latin typeface="Arial" panose="020B0604020202020204" pitchFamily="34" charset="0"/>
                <a:cs typeface="Arial" panose="020B0604020202020204" pitchFamily="34" charset="0"/>
              </a:rPr>
              <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N</a:t>
            </a:r>
            <a:r>
              <a:rPr lang="en-US" sz="2000" dirty="0" err="1" smtClean="0">
                <a:solidFill>
                  <a:schemeClr val="tx1"/>
                </a:solidFill>
                <a:latin typeface="Arial" panose="020B0604020202020204" pitchFamily="34" charset="0"/>
                <a:cs typeface="Arial" panose="020B0604020202020204" pitchFamily="34" charset="0"/>
              </a:rPr>
              <a:t>odos</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interconectados</a:t>
            </a:r>
            <a:r>
              <a:rPr lang="en-US" sz="2000" dirty="0" smtClean="0">
                <a:solidFill>
                  <a:schemeClr val="tx1"/>
                </a:solidFill>
                <a:latin typeface="Arial" panose="020B0604020202020204" pitchFamily="34" charset="0"/>
                <a:cs typeface="Arial" panose="020B0604020202020204" pitchFamily="34" charset="0"/>
              </a:rPr>
              <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Sabiduría</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fenómeno</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emergente</a:t>
            </a:r>
            <a:r>
              <a:rPr lang="en-US" sz="2000" dirty="0" smtClean="0">
                <a:solidFill>
                  <a:schemeClr val="tx1"/>
                </a:solidFill>
                <a:latin typeface="Arial" panose="020B0604020202020204" pitchFamily="34" charset="0"/>
                <a:cs typeface="Arial" panose="020B0604020202020204" pitchFamily="34" charset="0"/>
              </a:rPr>
              <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A</a:t>
            </a:r>
            <a:r>
              <a:rPr lang="en-US" sz="2000" dirty="0" err="1" smtClean="0">
                <a:solidFill>
                  <a:schemeClr val="tx1"/>
                </a:solidFill>
                <a:latin typeface="Arial" panose="020B0604020202020204" pitchFamily="34" charset="0"/>
                <a:cs typeface="Arial" panose="020B0604020202020204" pitchFamily="34" charset="0"/>
              </a:rPr>
              <a:t>prendizaje</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autónomo</a:t>
            </a:r>
            <a:r>
              <a:rPr lang="en-US" sz="2000" dirty="0" smtClean="0">
                <a:solidFill>
                  <a:schemeClr val="tx1"/>
                </a:solidFill>
                <a:latin typeface="Arial" panose="020B0604020202020204" pitchFamily="34" charset="0"/>
                <a:cs typeface="Arial" panose="020B0604020202020204" pitchFamily="34" charset="0"/>
              </a:rPr>
              <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 TICS</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a:t>
            </a:r>
            <a:r>
              <a:rPr lang="en-US" sz="2000" dirty="0" err="1" smtClean="0">
                <a:solidFill>
                  <a:schemeClr val="tx1"/>
                </a:solidFill>
                <a:latin typeface="Arial" panose="020B0604020202020204" pitchFamily="34" charset="0"/>
                <a:cs typeface="Arial" panose="020B0604020202020204" pitchFamily="34" charset="0"/>
              </a:rPr>
              <a:t>ociedad</a:t>
            </a:r>
            <a:r>
              <a:rPr lang="en-US" sz="2000" dirty="0" smtClean="0">
                <a:solidFill>
                  <a:schemeClr val="tx1"/>
                </a:solidFill>
                <a:latin typeface="Arial" panose="020B0604020202020204" pitchFamily="34" charset="0"/>
                <a:cs typeface="Arial" panose="020B0604020202020204" pitchFamily="34" charset="0"/>
              </a:rPr>
              <a:t> y </a:t>
            </a:r>
            <a:r>
              <a:rPr lang="en-US" sz="2000" dirty="0" err="1" smtClean="0">
                <a:solidFill>
                  <a:schemeClr val="tx1"/>
                </a:solidFill>
                <a:latin typeface="Arial" panose="020B0604020202020204" pitchFamily="34" charset="0"/>
                <a:cs typeface="Arial" panose="020B0604020202020204" pitchFamily="34" charset="0"/>
              </a:rPr>
              <a:t>organizaciones</a:t>
            </a:r>
            <a:r>
              <a:rPr lang="en-US" sz="2000" dirty="0" smtClean="0">
                <a:solidFill>
                  <a:schemeClr val="tx1"/>
                </a:solidFill>
                <a:latin typeface="Arial" panose="020B0604020202020204" pitchFamily="34" charset="0"/>
                <a:cs typeface="Arial" panose="020B0604020202020204" pitchFamily="34" charset="0"/>
              </a:rPr>
              <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N</a:t>
            </a:r>
            <a:r>
              <a:rPr lang="en-US" sz="2000" dirty="0" err="1" smtClean="0">
                <a:solidFill>
                  <a:schemeClr val="tx1"/>
                </a:solidFill>
                <a:latin typeface="Arial" panose="020B0604020202020204" pitchFamily="34" charset="0"/>
                <a:cs typeface="Arial" panose="020B0604020202020204" pitchFamily="34" charset="0"/>
              </a:rPr>
              <a:t>uevos</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procesos</a:t>
            </a:r>
            <a:r>
              <a:rPr lang="en-US" sz="2000" dirty="0" smtClean="0">
                <a:solidFill>
                  <a:schemeClr val="tx1"/>
                </a:solidFill>
                <a:latin typeface="Arial" panose="020B0604020202020204" pitchFamily="34" charset="0"/>
                <a:cs typeface="Arial" panose="020B0604020202020204" pitchFamily="34" charset="0"/>
              </a:rPr>
              <a:t> de </a:t>
            </a:r>
            <a:r>
              <a:rPr lang="en-US" sz="2000" dirty="0" err="1" smtClean="0">
                <a:solidFill>
                  <a:schemeClr val="tx1"/>
                </a:solidFill>
                <a:latin typeface="Arial" panose="020B0604020202020204" pitchFamily="34" charset="0"/>
                <a:cs typeface="Arial" panose="020B0604020202020204" pitchFamily="34" charset="0"/>
              </a:rPr>
              <a:t>enseñanza</a:t>
            </a:r>
            <a:r>
              <a:rPr lang="en-US" sz="2000" dirty="0" smtClean="0">
                <a:solidFill>
                  <a:schemeClr val="tx1"/>
                </a:solidFill>
                <a:latin typeface="Arial" panose="020B0604020202020204" pitchFamily="34" charset="0"/>
                <a:cs typeface="Arial" panose="020B0604020202020204" pitchFamily="34" charset="0"/>
              </a:rPr>
              <a:t> y </a:t>
            </a:r>
            <a:r>
              <a:rPr lang="en-US" sz="2000" dirty="0" err="1" smtClean="0">
                <a:solidFill>
                  <a:schemeClr val="tx1"/>
                </a:solidFill>
                <a:latin typeface="Arial" panose="020B0604020202020204" pitchFamily="34" charset="0"/>
                <a:cs typeface="Arial" panose="020B0604020202020204" pitchFamily="34" charset="0"/>
              </a:rPr>
              <a:t>aprendizaje</a:t>
            </a:r>
            <a:r>
              <a:rPr lang="en-US" sz="2000" dirty="0" smtClean="0">
                <a:solidFill>
                  <a:schemeClr val="tx1"/>
                </a:solidFill>
                <a:latin typeface="Arial" panose="020B0604020202020204" pitchFamily="34" charset="0"/>
                <a:cs typeface="Arial" panose="020B0604020202020204" pitchFamily="34" charset="0"/>
              </a:rPr>
              <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
            </a:r>
            <a:br>
              <a:rPr lang="en-US" sz="2000" dirty="0" smtClean="0">
                <a:solidFill>
                  <a:schemeClr val="tx1"/>
                </a:solidFill>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flipV="1">
            <a:off x="1865835" y="50105"/>
            <a:ext cx="8534400" cy="1331852"/>
          </a:xfrm>
        </p:spPr>
        <p:txBody>
          <a:bodyPr>
            <a:noAutofit/>
          </a:bodyPr>
          <a:lstStyle/>
          <a:p>
            <a:pPr marL="0" indent="0" algn="ctr">
              <a:buNone/>
            </a:pPr>
            <a:endParaRPr lang="en-US" sz="2400" dirty="0" smtClean="0">
              <a:solidFill>
                <a:schemeClr val="tx1"/>
              </a:solidFill>
              <a:latin typeface="Arial" panose="020B0604020202020204" pitchFamily="34" charset="0"/>
              <a:cs typeface="Arial" panose="020B0604020202020204" pitchFamily="34" charset="0"/>
            </a:endParaRPr>
          </a:p>
          <a:p>
            <a:pPr marL="0" indent="0" algn="ctr">
              <a:buNone/>
            </a:pPr>
            <a:endParaRPr lang="en-US" sz="2400" dirty="0" smtClean="0">
              <a:solidFill>
                <a:schemeClr val="tx1"/>
              </a:solidFill>
              <a:latin typeface="Arial" panose="020B0604020202020204" pitchFamily="34" charset="0"/>
              <a:cs typeface="Arial" panose="020B0604020202020204" pitchFamily="34" charset="0"/>
            </a:endParaRPr>
          </a:p>
          <a:p>
            <a:pPr marL="0" indent="0" algn="ctr">
              <a:buNone/>
            </a:pPr>
            <a:r>
              <a:rPr lang="en-US" sz="2400" dirty="0" smtClean="0">
                <a:solidFill>
                  <a:schemeClr val="tx1"/>
                </a:solidFill>
                <a:latin typeface="Arial" panose="020B0604020202020204" pitchFamily="34" charset="0"/>
                <a:cs typeface="Arial" panose="020B0604020202020204" pitchFamily="34" charset="0"/>
              </a:rPr>
              <a:t>         </a:t>
            </a:r>
            <a:r>
              <a:rPr lang="en-US" sz="2400" dirty="0" smtClean="0">
                <a:solidFill>
                  <a:schemeClr val="bg1"/>
                </a:solidFill>
                <a:latin typeface="Arial" panose="020B0604020202020204" pitchFamily="34" charset="0"/>
                <a:cs typeface="Arial" panose="020B0604020202020204" pitchFamily="34" charset="0"/>
              </a:rPr>
              <a:t> </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5508103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615858"/>
            <a:ext cx="8985881" cy="4378541"/>
          </a:xfrm>
        </p:spPr>
        <p:txBody>
          <a:bodyPr/>
          <a:lstStyle/>
          <a:p>
            <a:r>
              <a:rPr lang="en-US" dirty="0" smtClean="0"/>
              <a:t> </a:t>
            </a:r>
            <a:endParaRPr lang="en-US" dirty="0"/>
          </a:p>
        </p:txBody>
      </p:sp>
      <p:sp>
        <p:nvSpPr>
          <p:cNvPr id="3" name="Content Placeholder 2"/>
          <p:cNvSpPr>
            <a:spLocks noGrp="1"/>
          </p:cNvSpPr>
          <p:nvPr>
            <p:ph idx="1"/>
          </p:nvPr>
        </p:nvSpPr>
        <p:spPr>
          <a:xfrm>
            <a:off x="1160201" y="284967"/>
            <a:ext cx="8534400" cy="654485"/>
          </a:xfrm>
        </p:spPr>
        <p:txBody>
          <a:bodyPr>
            <a:normAutofit/>
          </a:bodyPr>
          <a:lstStyle/>
          <a:p>
            <a:pPr algn="ctr">
              <a:buNone/>
            </a:pPr>
            <a:r>
              <a:rPr lang="en-US" sz="2400" b="1" dirty="0" err="1" smtClean="0">
                <a:solidFill>
                  <a:schemeClr val="tx1"/>
                </a:solidFill>
              </a:rPr>
              <a:t>Mapa</a:t>
            </a:r>
            <a:r>
              <a:rPr lang="en-US" sz="2400" b="1" dirty="0" smtClean="0">
                <a:solidFill>
                  <a:schemeClr val="tx1"/>
                </a:solidFill>
              </a:rPr>
              <a:t> Conceptual del </a:t>
            </a:r>
            <a:r>
              <a:rPr lang="en-US" sz="2400" b="1" dirty="0" err="1" smtClean="0">
                <a:solidFill>
                  <a:schemeClr val="tx1"/>
                </a:solidFill>
              </a:rPr>
              <a:t>Modelo</a:t>
            </a:r>
            <a:r>
              <a:rPr lang="en-US" sz="2400" b="1" dirty="0" smtClean="0">
                <a:solidFill>
                  <a:schemeClr val="tx1"/>
                </a:solidFill>
              </a:rPr>
              <a:t> ADDIE</a:t>
            </a:r>
            <a:endParaRPr lang="en-US" sz="2400" b="1" dirty="0">
              <a:solidFill>
                <a:schemeClr val="tx1"/>
              </a:solidFill>
            </a:endParaRPr>
          </a:p>
        </p:txBody>
      </p:sp>
      <p:pic>
        <p:nvPicPr>
          <p:cNvPr id="1026" name="Picture 2"/>
          <p:cNvPicPr>
            <a:picLocks noChangeAspect="1" noChangeArrowheads="1"/>
          </p:cNvPicPr>
          <p:nvPr/>
        </p:nvPicPr>
        <p:blipFill>
          <a:blip r:embed="rId3"/>
          <a:srcRect/>
          <a:stretch>
            <a:fillRect/>
          </a:stretch>
        </p:blipFill>
        <p:spPr bwMode="auto">
          <a:xfrm>
            <a:off x="4308953" y="1202499"/>
            <a:ext cx="2906038" cy="4434214"/>
          </a:xfrm>
          <a:prstGeom prst="rect">
            <a:avLst/>
          </a:prstGeom>
          <a:noFill/>
          <a:ln w="9525">
            <a:noFill/>
            <a:miter lim="800000"/>
            <a:headEnd/>
            <a:tailEnd/>
          </a:ln>
        </p:spPr>
      </p:pic>
      <p:sp>
        <p:nvSpPr>
          <p:cNvPr id="8" name="Rectangle 7"/>
          <p:cNvSpPr/>
          <p:nvPr/>
        </p:nvSpPr>
        <p:spPr>
          <a:xfrm>
            <a:off x="3010422" y="5769589"/>
            <a:ext cx="6096000" cy="369332"/>
          </a:xfrm>
          <a:prstGeom prst="rect">
            <a:avLst/>
          </a:prstGeom>
        </p:spPr>
        <p:txBody>
          <a:bodyPr>
            <a:spAutoFit/>
          </a:bodyPr>
          <a:lstStyle/>
          <a:p>
            <a:pPr algn="ctr"/>
            <a:r>
              <a:rPr lang="en-US" sz="900" dirty="0" err="1" smtClean="0"/>
              <a:t>Grafinger,Deborah</a:t>
            </a:r>
            <a:r>
              <a:rPr lang="en-US" sz="900" dirty="0" smtClean="0"/>
              <a:t> J. 1988. Basic of Instructional System Development. INFO-LINE Issue 8803. </a:t>
            </a:r>
            <a:r>
              <a:rPr lang="en-US" sz="900" dirty="0" err="1" smtClean="0"/>
              <a:t>Alexandria,VA</a:t>
            </a:r>
            <a:endParaRPr lang="en-US" sz="900" dirty="0" smtClean="0"/>
          </a:p>
          <a:p>
            <a:pPr algn="ctr"/>
            <a:r>
              <a:rPr lang="en-US" sz="900" dirty="0" smtClean="0"/>
              <a:t>American </a:t>
            </a:r>
            <a:r>
              <a:rPr lang="en-US" sz="900" dirty="0" err="1" smtClean="0"/>
              <a:t>Scociety</a:t>
            </a:r>
            <a:r>
              <a:rPr lang="en-US" sz="900" dirty="0" smtClean="0"/>
              <a:t> for </a:t>
            </a:r>
            <a:r>
              <a:rPr lang="en-US" sz="900" dirty="0" err="1" smtClean="0"/>
              <a:t>Tarining</a:t>
            </a:r>
            <a:r>
              <a:rPr lang="en-US" sz="900" dirty="0" smtClean="0"/>
              <a:t> and Development</a:t>
            </a:r>
            <a:endParaRPr lang="en-US" sz="900" dirty="0"/>
          </a:p>
        </p:txBody>
      </p:sp>
    </p:spTree>
    <p:extLst>
      <p:ext uri="{BB962C8B-B14F-4D97-AF65-F5344CB8AC3E}">
        <p14:creationId xmlns:p14="http://schemas.microsoft.com/office/powerpoint/2010/main" xmlns="" val="142931168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820" y="1728592"/>
            <a:ext cx="8534400" cy="3952657"/>
          </a:xfrm>
        </p:spPr>
        <p:txBody>
          <a:bodyPr>
            <a:normAutofit/>
          </a:bodyPr>
          <a:lstStyle/>
          <a:p>
            <a:endParaRPr lang="en-US" sz="2000" dirty="0"/>
          </a:p>
        </p:txBody>
      </p:sp>
      <p:sp>
        <p:nvSpPr>
          <p:cNvPr id="3" name="Content Placeholder 2"/>
          <p:cNvSpPr>
            <a:spLocks noGrp="1"/>
          </p:cNvSpPr>
          <p:nvPr>
            <p:ph idx="1"/>
          </p:nvPr>
        </p:nvSpPr>
        <p:spPr>
          <a:xfrm>
            <a:off x="571478" y="385176"/>
            <a:ext cx="8534400" cy="1243208"/>
          </a:xfrm>
        </p:spPr>
        <p:txBody>
          <a:bodyPr>
            <a:noAutofit/>
          </a:bodyPr>
          <a:lstStyle/>
          <a:p>
            <a:pPr marL="0" indent="0" algn="ctr">
              <a:buNone/>
            </a:pPr>
            <a:r>
              <a:rPr lang="en-US" sz="2800" b="1" dirty="0" smtClean="0">
                <a:solidFill>
                  <a:schemeClr val="tx1"/>
                </a:solidFill>
              </a:rPr>
              <a:t>             </a:t>
            </a:r>
            <a:r>
              <a:rPr lang="en-US" sz="2800" b="1" dirty="0" err="1" smtClean="0">
                <a:solidFill>
                  <a:schemeClr val="tx1"/>
                </a:solidFill>
              </a:rPr>
              <a:t>Análisis</a:t>
            </a:r>
            <a:endParaRPr lang="en-US" sz="2800" b="1" dirty="0" smtClean="0">
              <a:solidFill>
                <a:schemeClr val="tx1"/>
              </a:solidFill>
            </a:endParaRPr>
          </a:p>
          <a:p>
            <a:pPr marL="0" indent="0" algn="ctr">
              <a:buNone/>
            </a:pPr>
            <a:r>
              <a:rPr lang="en-US" sz="1800" b="1" dirty="0" smtClean="0">
                <a:solidFill>
                  <a:schemeClr val="tx1"/>
                </a:solidFill>
              </a:rPr>
              <a:t>                     </a:t>
            </a:r>
            <a:r>
              <a:rPr lang="en-US" sz="1800" b="1" dirty="0" err="1" smtClean="0">
                <a:solidFill>
                  <a:schemeClr val="tx1"/>
                </a:solidFill>
              </a:rPr>
              <a:t>Es</a:t>
            </a:r>
            <a:r>
              <a:rPr lang="en-US" sz="1800" b="1" dirty="0" smtClean="0">
                <a:solidFill>
                  <a:schemeClr val="tx1"/>
                </a:solidFill>
              </a:rPr>
              <a:t> el </a:t>
            </a:r>
            <a:r>
              <a:rPr lang="en-US" sz="1800" b="1" dirty="0" err="1" smtClean="0">
                <a:solidFill>
                  <a:schemeClr val="tx1"/>
                </a:solidFill>
              </a:rPr>
              <a:t>proceso</a:t>
            </a:r>
            <a:r>
              <a:rPr lang="en-US" sz="1800" b="1" dirty="0" smtClean="0">
                <a:solidFill>
                  <a:schemeClr val="tx1"/>
                </a:solidFill>
              </a:rPr>
              <a:t> de </a:t>
            </a:r>
            <a:r>
              <a:rPr lang="en-US" sz="1800" b="1" dirty="0" err="1" smtClean="0">
                <a:solidFill>
                  <a:schemeClr val="tx1"/>
                </a:solidFill>
              </a:rPr>
              <a:t>definir</a:t>
            </a:r>
            <a:r>
              <a:rPr lang="en-US" sz="1800" b="1" dirty="0" smtClean="0">
                <a:solidFill>
                  <a:schemeClr val="tx1"/>
                </a:solidFill>
              </a:rPr>
              <a:t> que </a:t>
            </a:r>
            <a:r>
              <a:rPr lang="en-US" sz="1800" b="1" dirty="0" err="1" smtClean="0">
                <a:solidFill>
                  <a:schemeClr val="tx1"/>
                </a:solidFill>
              </a:rPr>
              <a:t>es</a:t>
            </a:r>
            <a:r>
              <a:rPr lang="en-US" sz="1800" b="1" dirty="0" smtClean="0">
                <a:solidFill>
                  <a:schemeClr val="tx1"/>
                </a:solidFill>
              </a:rPr>
              <a:t> </a:t>
            </a:r>
            <a:r>
              <a:rPr lang="en-US" sz="1800" b="1" dirty="0" err="1" smtClean="0">
                <a:solidFill>
                  <a:schemeClr val="tx1"/>
                </a:solidFill>
              </a:rPr>
              <a:t>aprendido</a:t>
            </a:r>
            <a:r>
              <a:rPr lang="en-US" sz="2800" b="1" dirty="0" smtClean="0">
                <a:solidFill>
                  <a:schemeClr val="tx1"/>
                </a:solidFill>
              </a:rPr>
              <a:t> </a:t>
            </a:r>
            <a:endParaRPr lang="en-US" sz="28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789220793"/>
              </p:ext>
            </p:extLst>
          </p:nvPr>
        </p:nvGraphicFramePr>
        <p:xfrm>
          <a:off x="1776760" y="2172910"/>
          <a:ext cx="8128000" cy="3132557"/>
        </p:xfrm>
        <a:graphic>
          <a:graphicData uri="http://schemas.openxmlformats.org/drawingml/2006/table">
            <a:tbl>
              <a:tblPr firstRow="1" bandRow="1">
                <a:tableStyleId>{5C22544A-7EE6-4342-B048-85BDC9FD1C3A}</a:tableStyleId>
              </a:tblPr>
              <a:tblGrid>
                <a:gridCol w="4064000"/>
                <a:gridCol w="4064000"/>
              </a:tblGrid>
              <a:tr h="662831">
                <a:tc>
                  <a:txBody>
                    <a:bodyPr/>
                    <a:lstStyle/>
                    <a:p>
                      <a:pPr algn="ctr"/>
                      <a:r>
                        <a:rPr lang="en-US" dirty="0" err="1" smtClean="0"/>
                        <a:t>Tareas</a:t>
                      </a:r>
                      <a:endParaRPr lang="en-US" dirty="0"/>
                    </a:p>
                  </a:txBody>
                  <a:tcPr/>
                </a:tc>
                <a:tc>
                  <a:txBody>
                    <a:bodyPr/>
                    <a:lstStyle/>
                    <a:p>
                      <a:pPr algn="ctr"/>
                      <a:r>
                        <a:rPr lang="en-US" dirty="0" err="1" smtClean="0"/>
                        <a:t>Resultados</a:t>
                      </a:r>
                      <a:endParaRPr lang="en-US" dirty="0"/>
                    </a:p>
                  </a:txBody>
                  <a:tcPr/>
                </a:tc>
              </a:tr>
              <a:tr h="662831">
                <a:tc>
                  <a:txBody>
                    <a:bodyPr/>
                    <a:lstStyle/>
                    <a:p>
                      <a:r>
                        <a:rPr lang="en-US" dirty="0" err="1" smtClean="0"/>
                        <a:t>Evaluacion</a:t>
                      </a:r>
                      <a:r>
                        <a:rPr lang="en-US" dirty="0" smtClean="0"/>
                        <a:t> de </a:t>
                      </a:r>
                      <a:r>
                        <a:rPr lang="en-US" dirty="0" err="1" smtClean="0"/>
                        <a:t>necesidades</a:t>
                      </a:r>
                      <a:endParaRPr lang="en-US" dirty="0"/>
                    </a:p>
                  </a:txBody>
                  <a:tcPr/>
                </a:tc>
                <a:tc>
                  <a:txBody>
                    <a:bodyPr/>
                    <a:lstStyle/>
                    <a:p>
                      <a:r>
                        <a:rPr lang="en-US" dirty="0" err="1" smtClean="0"/>
                        <a:t>Perfil</a:t>
                      </a:r>
                      <a:r>
                        <a:rPr lang="en-US" dirty="0" smtClean="0"/>
                        <a:t> del </a:t>
                      </a:r>
                      <a:r>
                        <a:rPr lang="en-US" dirty="0" err="1" smtClean="0"/>
                        <a:t>estudiante</a:t>
                      </a:r>
                      <a:endParaRPr lang="en-US" dirty="0"/>
                    </a:p>
                  </a:txBody>
                  <a:tcPr/>
                </a:tc>
              </a:tr>
              <a:tr h="662831">
                <a:tc>
                  <a:txBody>
                    <a:bodyPr/>
                    <a:lstStyle/>
                    <a:p>
                      <a:r>
                        <a:rPr lang="en-US" dirty="0" err="1" smtClean="0"/>
                        <a:t>Identificacion</a:t>
                      </a:r>
                      <a:r>
                        <a:rPr lang="en-US" dirty="0" smtClean="0"/>
                        <a:t> del </a:t>
                      </a:r>
                      <a:r>
                        <a:rPr lang="en-US" dirty="0" err="1" smtClean="0"/>
                        <a:t>problema</a:t>
                      </a:r>
                      <a:endParaRPr lang="en-US" dirty="0"/>
                    </a:p>
                  </a:txBody>
                  <a:tcPr/>
                </a:tc>
                <a:tc>
                  <a:txBody>
                    <a:bodyPr/>
                    <a:lstStyle/>
                    <a:p>
                      <a:r>
                        <a:rPr lang="en-US" dirty="0" err="1" smtClean="0"/>
                        <a:t>Descripcion</a:t>
                      </a:r>
                      <a:r>
                        <a:rPr lang="en-US" dirty="0" smtClean="0"/>
                        <a:t> de </a:t>
                      </a:r>
                      <a:r>
                        <a:rPr lang="en-US" dirty="0" err="1" smtClean="0"/>
                        <a:t>obstáculos</a:t>
                      </a:r>
                      <a:endParaRPr lang="en-US" dirty="0"/>
                    </a:p>
                  </a:txBody>
                  <a:tcPr/>
                </a:tc>
              </a:tr>
              <a:tr h="1144064">
                <a:tc>
                  <a:txBody>
                    <a:bodyPr/>
                    <a:lstStyle/>
                    <a:p>
                      <a:r>
                        <a:rPr lang="en-US" dirty="0" err="1" smtClean="0"/>
                        <a:t>Análisis</a:t>
                      </a:r>
                      <a:r>
                        <a:rPr lang="en-US" dirty="0" smtClean="0"/>
                        <a:t> de </a:t>
                      </a:r>
                      <a:r>
                        <a:rPr lang="en-US" dirty="0" err="1" smtClean="0"/>
                        <a:t>tareas</a:t>
                      </a:r>
                      <a:endParaRPr lang="en-US" dirty="0"/>
                    </a:p>
                  </a:txBody>
                  <a:tcPr/>
                </a:tc>
                <a:tc>
                  <a:txBody>
                    <a:bodyPr/>
                    <a:lstStyle/>
                    <a:p>
                      <a:r>
                        <a:rPr lang="en-US" dirty="0" err="1" smtClean="0"/>
                        <a:t>Necesidades</a:t>
                      </a:r>
                      <a:r>
                        <a:rPr lang="en-US" dirty="0" smtClean="0"/>
                        <a:t>, </a:t>
                      </a:r>
                      <a:r>
                        <a:rPr lang="en-US" dirty="0" err="1" smtClean="0"/>
                        <a:t>definición</a:t>
                      </a:r>
                      <a:r>
                        <a:rPr lang="en-US" dirty="0" smtClean="0"/>
                        <a:t> de </a:t>
                      </a:r>
                      <a:r>
                        <a:rPr lang="en-US" dirty="0" err="1" smtClean="0"/>
                        <a:t>problemas</a:t>
                      </a:r>
                      <a:endParaRPr lang="en-US" dirty="0"/>
                    </a:p>
                  </a:txBody>
                  <a:tcPr/>
                </a:tc>
              </a:tr>
            </a:tbl>
          </a:graphicData>
        </a:graphic>
      </p:graphicFrame>
      <p:sp>
        <p:nvSpPr>
          <p:cNvPr id="7" name="Rectangle 6"/>
          <p:cNvSpPr/>
          <p:nvPr/>
        </p:nvSpPr>
        <p:spPr>
          <a:xfrm>
            <a:off x="4450915" y="5290108"/>
            <a:ext cx="6096000" cy="230832"/>
          </a:xfrm>
          <a:prstGeom prst="rect">
            <a:avLst/>
          </a:prstGeom>
        </p:spPr>
        <p:txBody>
          <a:bodyPr>
            <a:spAutoFit/>
          </a:bodyPr>
          <a:lstStyle/>
          <a:p>
            <a:pPr algn="ctr"/>
            <a:r>
              <a:rPr lang="en-US" sz="900" dirty="0"/>
              <a:t>San Jose State University, Instructional Technology Program</a:t>
            </a:r>
          </a:p>
        </p:txBody>
      </p:sp>
    </p:spTree>
    <p:extLst>
      <p:ext uri="{BB962C8B-B14F-4D97-AF65-F5344CB8AC3E}">
        <p14:creationId xmlns:p14="http://schemas.microsoft.com/office/powerpoint/2010/main" xmlns="" val="427032640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877" y="1668976"/>
            <a:ext cx="8534400" cy="4067945"/>
          </a:xfrm>
        </p:spPr>
        <p:txBody>
          <a:bodyPr/>
          <a:lstStyle/>
          <a:p>
            <a:pPr algn="ctr"/>
            <a:endParaRPr lang="en-US" dirty="0"/>
          </a:p>
        </p:txBody>
      </p:sp>
      <p:sp>
        <p:nvSpPr>
          <p:cNvPr id="3" name="Content Placeholder 2"/>
          <p:cNvSpPr>
            <a:spLocks noGrp="1"/>
          </p:cNvSpPr>
          <p:nvPr>
            <p:ph idx="1"/>
          </p:nvPr>
        </p:nvSpPr>
        <p:spPr>
          <a:xfrm>
            <a:off x="684212" y="685800"/>
            <a:ext cx="8534400" cy="983176"/>
          </a:xfrm>
        </p:spPr>
        <p:txBody>
          <a:bodyPr>
            <a:normAutofit/>
          </a:bodyPr>
          <a:lstStyle/>
          <a:p>
            <a:pPr marL="0" indent="0" algn="ctr">
              <a:buNone/>
            </a:pPr>
            <a:r>
              <a:rPr lang="en-US" sz="2800" dirty="0" smtClean="0">
                <a:solidFill>
                  <a:schemeClr val="tx1"/>
                </a:solidFill>
              </a:rPr>
              <a:t>           </a:t>
            </a:r>
            <a:r>
              <a:rPr lang="en-US" sz="2800" b="1" dirty="0" err="1" smtClean="0">
                <a:solidFill>
                  <a:schemeClr val="tx1"/>
                </a:solidFill>
              </a:rPr>
              <a:t>Diseño</a:t>
            </a:r>
            <a:endParaRPr lang="en-US" sz="2800" b="1" dirty="0" smtClean="0">
              <a:solidFill>
                <a:schemeClr val="tx1"/>
              </a:solidFill>
            </a:endParaRPr>
          </a:p>
          <a:p>
            <a:pPr marL="0" indent="0" algn="ctr">
              <a:buNone/>
            </a:pPr>
            <a:r>
              <a:rPr lang="en-US" sz="1800" b="1" dirty="0" smtClean="0">
                <a:solidFill>
                  <a:schemeClr val="tx1"/>
                </a:solidFill>
              </a:rPr>
              <a:t>          </a:t>
            </a:r>
            <a:r>
              <a:rPr lang="en-US" sz="1800" b="1" dirty="0" err="1" smtClean="0">
                <a:solidFill>
                  <a:schemeClr val="tx1"/>
                </a:solidFill>
              </a:rPr>
              <a:t>Es</a:t>
            </a:r>
            <a:r>
              <a:rPr lang="en-US" sz="1800" b="1" dirty="0" smtClean="0">
                <a:solidFill>
                  <a:schemeClr val="tx1"/>
                </a:solidFill>
              </a:rPr>
              <a:t> el </a:t>
            </a:r>
            <a:r>
              <a:rPr lang="en-US" sz="1800" b="1" dirty="0" err="1" smtClean="0">
                <a:solidFill>
                  <a:schemeClr val="tx1"/>
                </a:solidFill>
              </a:rPr>
              <a:t>proceso</a:t>
            </a:r>
            <a:r>
              <a:rPr lang="en-US" sz="1800" b="1" dirty="0" smtClean="0">
                <a:solidFill>
                  <a:schemeClr val="tx1"/>
                </a:solidFill>
              </a:rPr>
              <a:t> de </a:t>
            </a:r>
            <a:r>
              <a:rPr lang="en-US" sz="1800" b="1" dirty="0" err="1" smtClean="0">
                <a:solidFill>
                  <a:schemeClr val="tx1"/>
                </a:solidFill>
              </a:rPr>
              <a:t>especificar</a:t>
            </a:r>
            <a:r>
              <a:rPr lang="en-US" sz="1800" b="1" dirty="0" smtClean="0">
                <a:solidFill>
                  <a:schemeClr val="tx1"/>
                </a:solidFill>
              </a:rPr>
              <a:t> </a:t>
            </a:r>
            <a:r>
              <a:rPr lang="en-US" sz="1800" b="1" dirty="0" err="1" smtClean="0">
                <a:solidFill>
                  <a:schemeClr val="tx1"/>
                </a:solidFill>
              </a:rPr>
              <a:t>como</a:t>
            </a:r>
            <a:r>
              <a:rPr lang="en-US" sz="1800" b="1" dirty="0" smtClean="0">
                <a:solidFill>
                  <a:schemeClr val="tx1"/>
                </a:solidFill>
              </a:rPr>
              <a:t> </a:t>
            </a:r>
            <a:r>
              <a:rPr lang="en-US" sz="1800" b="1" dirty="0" err="1" smtClean="0">
                <a:solidFill>
                  <a:schemeClr val="tx1"/>
                </a:solidFill>
              </a:rPr>
              <a:t>debe</a:t>
            </a:r>
            <a:r>
              <a:rPr lang="en-US" sz="1800" b="1" dirty="0" smtClean="0">
                <a:solidFill>
                  <a:schemeClr val="tx1"/>
                </a:solidFill>
              </a:rPr>
              <a:t> </a:t>
            </a:r>
            <a:r>
              <a:rPr lang="en-US" sz="1800" b="1" dirty="0" err="1" smtClean="0">
                <a:solidFill>
                  <a:schemeClr val="tx1"/>
                </a:solidFill>
              </a:rPr>
              <a:t>ser</a:t>
            </a:r>
            <a:r>
              <a:rPr lang="en-US" sz="1800" b="1" dirty="0" smtClean="0">
                <a:solidFill>
                  <a:schemeClr val="tx1"/>
                </a:solidFill>
              </a:rPr>
              <a:t> </a:t>
            </a:r>
            <a:r>
              <a:rPr lang="en-US" sz="1800" b="1" dirty="0" err="1" smtClean="0">
                <a:solidFill>
                  <a:schemeClr val="tx1"/>
                </a:solidFill>
              </a:rPr>
              <a:t>aprendido</a:t>
            </a:r>
            <a:endParaRPr lang="en-US" sz="18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442906921"/>
              </p:ext>
            </p:extLst>
          </p:nvPr>
        </p:nvGraphicFramePr>
        <p:xfrm>
          <a:off x="1581063" y="2252581"/>
          <a:ext cx="8128000" cy="2900360"/>
        </p:xfrm>
        <a:graphic>
          <a:graphicData uri="http://schemas.openxmlformats.org/drawingml/2006/table">
            <a:tbl>
              <a:tblPr firstRow="1" bandRow="1">
                <a:tableStyleId>{5C22544A-7EE6-4342-B048-85BDC9FD1C3A}</a:tableStyleId>
              </a:tblPr>
              <a:tblGrid>
                <a:gridCol w="4064000"/>
                <a:gridCol w="4064000"/>
              </a:tblGrid>
              <a:tr h="725090">
                <a:tc>
                  <a:txBody>
                    <a:bodyPr/>
                    <a:lstStyle/>
                    <a:p>
                      <a:pPr algn="ctr"/>
                      <a:r>
                        <a:rPr lang="en-US" dirty="0" err="1" smtClean="0"/>
                        <a:t>Tareas</a:t>
                      </a:r>
                      <a:endParaRPr lang="en-US" dirty="0"/>
                    </a:p>
                  </a:txBody>
                  <a:tcPr/>
                </a:tc>
                <a:tc>
                  <a:txBody>
                    <a:bodyPr/>
                    <a:lstStyle/>
                    <a:p>
                      <a:pPr algn="ctr"/>
                      <a:r>
                        <a:rPr lang="en-US" b="1" dirty="0" err="1" smtClean="0"/>
                        <a:t>Resultados</a:t>
                      </a:r>
                      <a:endParaRPr lang="en-US" b="1" dirty="0"/>
                    </a:p>
                  </a:txBody>
                  <a:tcPr/>
                </a:tc>
              </a:tr>
              <a:tr h="725090">
                <a:tc>
                  <a:txBody>
                    <a:bodyPr/>
                    <a:lstStyle/>
                    <a:p>
                      <a:r>
                        <a:rPr lang="en-US" dirty="0" err="1" smtClean="0"/>
                        <a:t>Escribir</a:t>
                      </a:r>
                      <a:r>
                        <a:rPr lang="en-US" dirty="0" smtClean="0"/>
                        <a:t> los </a:t>
                      </a:r>
                      <a:r>
                        <a:rPr lang="en-US" dirty="0" err="1" smtClean="0"/>
                        <a:t>objetivos</a:t>
                      </a:r>
                      <a:endParaRPr lang="en-US" dirty="0"/>
                    </a:p>
                  </a:txBody>
                  <a:tcPr/>
                </a:tc>
                <a:tc>
                  <a:txBody>
                    <a:bodyPr/>
                    <a:lstStyle/>
                    <a:p>
                      <a:r>
                        <a:rPr lang="en-US" b="0" dirty="0" err="1" smtClean="0"/>
                        <a:t>Objetivos</a:t>
                      </a:r>
                      <a:r>
                        <a:rPr lang="en-US" b="0" dirty="0" smtClean="0"/>
                        <a:t> </a:t>
                      </a:r>
                      <a:r>
                        <a:rPr lang="en-US" b="0" dirty="0" err="1" smtClean="0"/>
                        <a:t>medibles</a:t>
                      </a:r>
                      <a:endParaRPr lang="en-US" b="0" dirty="0"/>
                    </a:p>
                  </a:txBody>
                  <a:tcPr/>
                </a:tc>
              </a:tr>
              <a:tr h="725090">
                <a:tc>
                  <a:txBody>
                    <a:bodyPr/>
                    <a:lstStyle/>
                    <a:p>
                      <a:r>
                        <a:rPr lang="en-US" dirty="0" err="1" smtClean="0"/>
                        <a:t>Desarrollar</a:t>
                      </a:r>
                      <a:r>
                        <a:rPr lang="en-US" dirty="0" smtClean="0"/>
                        <a:t> los </a:t>
                      </a:r>
                      <a:r>
                        <a:rPr lang="en-US" dirty="0" err="1" smtClean="0"/>
                        <a:t>temas</a:t>
                      </a:r>
                      <a:r>
                        <a:rPr lang="en-US" dirty="0" smtClean="0"/>
                        <a:t> a</a:t>
                      </a:r>
                      <a:r>
                        <a:rPr lang="en-US" baseline="0" dirty="0" smtClean="0"/>
                        <a:t> </a:t>
                      </a:r>
                      <a:r>
                        <a:rPr lang="en-US" baseline="0" dirty="0" err="1" smtClean="0"/>
                        <a:t>evaluar</a:t>
                      </a:r>
                      <a:endParaRPr lang="en-US" dirty="0"/>
                    </a:p>
                  </a:txBody>
                  <a:tcPr/>
                </a:tc>
                <a:tc>
                  <a:txBody>
                    <a:bodyPr/>
                    <a:lstStyle/>
                    <a:p>
                      <a:r>
                        <a:rPr lang="en-US" b="0" dirty="0" err="1" smtClean="0"/>
                        <a:t>Estrategia</a:t>
                      </a:r>
                      <a:r>
                        <a:rPr lang="en-US" b="0" dirty="0" smtClean="0"/>
                        <a:t> </a:t>
                      </a:r>
                      <a:r>
                        <a:rPr lang="en-US" b="0" dirty="0" err="1" smtClean="0"/>
                        <a:t>instruccional</a:t>
                      </a:r>
                      <a:endParaRPr lang="en-US" b="0" dirty="0"/>
                    </a:p>
                  </a:txBody>
                  <a:tcPr/>
                </a:tc>
              </a:tr>
              <a:tr h="725090">
                <a:tc>
                  <a:txBody>
                    <a:bodyPr/>
                    <a:lstStyle/>
                    <a:p>
                      <a:r>
                        <a:rPr lang="en-US" dirty="0" err="1" smtClean="0"/>
                        <a:t>Planear</a:t>
                      </a:r>
                      <a:r>
                        <a:rPr lang="en-US" dirty="0" smtClean="0"/>
                        <a:t> la </a:t>
                      </a:r>
                      <a:r>
                        <a:rPr lang="en-US" dirty="0" err="1" smtClean="0"/>
                        <a:t>instrucción</a:t>
                      </a:r>
                      <a:endParaRPr lang="en-US" dirty="0" smtClean="0"/>
                    </a:p>
                    <a:p>
                      <a:r>
                        <a:rPr lang="en-US" dirty="0" err="1" smtClean="0"/>
                        <a:t>Identificar</a:t>
                      </a:r>
                      <a:r>
                        <a:rPr lang="en-US" dirty="0" smtClean="0"/>
                        <a:t> los</a:t>
                      </a:r>
                      <a:r>
                        <a:rPr lang="en-US" baseline="0" dirty="0" smtClean="0"/>
                        <a:t> </a:t>
                      </a:r>
                      <a:r>
                        <a:rPr lang="en-US" baseline="0" dirty="0" err="1" smtClean="0"/>
                        <a:t>recursos</a:t>
                      </a:r>
                      <a:endParaRPr lang="en-US" dirty="0"/>
                    </a:p>
                  </a:txBody>
                  <a:tcPr>
                    <a:lnB w="12700" cap="flat" cmpd="sng" algn="ctr">
                      <a:solidFill>
                        <a:schemeClr val="tx1"/>
                      </a:solidFill>
                      <a:prstDash val="solid"/>
                      <a:round/>
                      <a:headEnd type="none" w="med" len="med"/>
                      <a:tailEnd type="none" w="med" len="med"/>
                    </a:lnB>
                  </a:tcPr>
                </a:tc>
                <a:tc>
                  <a:txBody>
                    <a:bodyPr/>
                    <a:lstStyle/>
                    <a:p>
                      <a:r>
                        <a:rPr lang="en-US" b="0" dirty="0" err="1" smtClean="0"/>
                        <a:t>Especificaciones</a:t>
                      </a:r>
                      <a:r>
                        <a:rPr lang="en-US" b="0" dirty="0" smtClean="0"/>
                        <a:t> del </a:t>
                      </a:r>
                      <a:r>
                        <a:rPr lang="en-US" b="0" dirty="0" err="1" smtClean="0"/>
                        <a:t>prototipo</a:t>
                      </a:r>
                      <a:endParaRPr lang="en-US" b="0" dirty="0" smtClean="0"/>
                    </a:p>
                    <a:p>
                      <a:endParaRPr lang="en-US" b="0" dirty="0"/>
                    </a:p>
                  </a:txBody>
                  <a:tcPr>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4688909" y="4922109"/>
            <a:ext cx="6096000" cy="230832"/>
          </a:xfrm>
          <a:prstGeom prst="rect">
            <a:avLst/>
          </a:prstGeom>
        </p:spPr>
        <p:txBody>
          <a:bodyPr>
            <a:spAutoFit/>
          </a:bodyPr>
          <a:lstStyle/>
          <a:p>
            <a:pPr algn="ctr"/>
            <a:r>
              <a:rPr lang="en-US" sz="900" dirty="0"/>
              <a:t>San Jose State University, Instructional Technology Program</a:t>
            </a:r>
          </a:p>
        </p:txBody>
      </p:sp>
    </p:spTree>
    <p:extLst>
      <p:ext uri="{BB962C8B-B14F-4D97-AF65-F5344CB8AC3E}">
        <p14:creationId xmlns:p14="http://schemas.microsoft.com/office/powerpoint/2010/main" xmlns="" val="178727074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393" y="1831236"/>
            <a:ext cx="8534400" cy="4090444"/>
          </a:xfrm>
        </p:spPr>
        <p:txBody>
          <a:bodyPr/>
          <a:lstStyle/>
          <a:p>
            <a:r>
              <a:rPr lang="en-US" dirty="0"/>
              <a:t>San Jose State University, Instructional Technology Program</a:t>
            </a:r>
            <a:br>
              <a:rPr lang="en-US" dirty="0"/>
            </a:br>
            <a:endParaRPr lang="en-US" dirty="0"/>
          </a:p>
        </p:txBody>
      </p:sp>
      <p:sp>
        <p:nvSpPr>
          <p:cNvPr id="3" name="Content Placeholder 2"/>
          <p:cNvSpPr>
            <a:spLocks noGrp="1"/>
          </p:cNvSpPr>
          <p:nvPr>
            <p:ph idx="1"/>
          </p:nvPr>
        </p:nvSpPr>
        <p:spPr>
          <a:xfrm>
            <a:off x="1924289" y="372649"/>
            <a:ext cx="8534400" cy="980161"/>
          </a:xfrm>
        </p:spPr>
        <p:txBody>
          <a:bodyPr>
            <a:normAutofit/>
          </a:bodyPr>
          <a:lstStyle/>
          <a:p>
            <a:pPr marL="0" indent="0" algn="ctr">
              <a:buNone/>
            </a:pPr>
            <a:r>
              <a:rPr lang="en-US" sz="2800" b="1" dirty="0" err="1" smtClean="0">
                <a:solidFill>
                  <a:schemeClr val="tx1"/>
                </a:solidFill>
              </a:rPr>
              <a:t>Desarrollo</a:t>
            </a:r>
            <a:endParaRPr lang="en-US" sz="2800" b="1" dirty="0" smtClean="0">
              <a:solidFill>
                <a:schemeClr val="tx1"/>
              </a:solidFill>
            </a:endParaRPr>
          </a:p>
          <a:p>
            <a:pPr marL="0" indent="0" algn="ctr">
              <a:buNone/>
            </a:pPr>
            <a:r>
              <a:rPr lang="en-US" sz="1800" b="1" dirty="0" err="1" smtClean="0">
                <a:solidFill>
                  <a:schemeClr val="tx1"/>
                </a:solidFill>
              </a:rPr>
              <a:t>Es</a:t>
            </a:r>
            <a:r>
              <a:rPr lang="en-US" sz="1800" b="1" dirty="0" smtClean="0">
                <a:solidFill>
                  <a:schemeClr val="tx1"/>
                </a:solidFill>
              </a:rPr>
              <a:t> el </a:t>
            </a:r>
            <a:r>
              <a:rPr lang="en-US" sz="1800" b="1" dirty="0" err="1" smtClean="0">
                <a:solidFill>
                  <a:schemeClr val="tx1"/>
                </a:solidFill>
              </a:rPr>
              <a:t>proceso</a:t>
            </a:r>
            <a:r>
              <a:rPr lang="en-US" sz="1800" b="1" dirty="0" smtClean="0">
                <a:solidFill>
                  <a:schemeClr val="tx1"/>
                </a:solidFill>
              </a:rPr>
              <a:t> de </a:t>
            </a:r>
            <a:r>
              <a:rPr lang="en-US" sz="1800" b="1" dirty="0" err="1" smtClean="0">
                <a:solidFill>
                  <a:schemeClr val="tx1"/>
                </a:solidFill>
              </a:rPr>
              <a:t>autorización</a:t>
            </a:r>
            <a:r>
              <a:rPr lang="en-US" sz="1800" b="1" dirty="0" smtClean="0">
                <a:solidFill>
                  <a:schemeClr val="tx1"/>
                </a:solidFill>
              </a:rPr>
              <a:t>  y </a:t>
            </a:r>
            <a:r>
              <a:rPr lang="en-US" sz="1800" b="1" dirty="0" err="1" smtClean="0">
                <a:solidFill>
                  <a:schemeClr val="tx1"/>
                </a:solidFill>
              </a:rPr>
              <a:t>producción</a:t>
            </a:r>
            <a:r>
              <a:rPr lang="en-US" sz="1800" b="1" dirty="0" smtClean="0">
                <a:solidFill>
                  <a:schemeClr val="tx1"/>
                </a:solidFill>
              </a:rPr>
              <a:t> de los </a:t>
            </a:r>
            <a:r>
              <a:rPr lang="en-US" sz="1800" b="1" dirty="0" err="1" smtClean="0">
                <a:solidFill>
                  <a:schemeClr val="tx1"/>
                </a:solidFill>
              </a:rPr>
              <a:t>materiales</a:t>
            </a:r>
            <a:endParaRPr lang="en-US" sz="18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925801958"/>
              </p:ext>
            </p:extLst>
          </p:nvPr>
        </p:nvGraphicFramePr>
        <p:xfrm>
          <a:off x="1696581" y="1834482"/>
          <a:ext cx="8128000" cy="350520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dirty="0" err="1" smtClean="0"/>
                        <a:t>Tareas</a:t>
                      </a:r>
                      <a:endParaRPr lang="en-US" dirty="0"/>
                    </a:p>
                  </a:txBody>
                  <a:tcPr/>
                </a:tc>
                <a:tc>
                  <a:txBody>
                    <a:bodyPr/>
                    <a:lstStyle/>
                    <a:p>
                      <a:pPr algn="ctr"/>
                      <a:r>
                        <a:rPr lang="en-US" dirty="0" err="1" smtClean="0"/>
                        <a:t>Resultados</a:t>
                      </a:r>
                      <a:endParaRPr lang="en-US" dirty="0"/>
                    </a:p>
                  </a:txBody>
                  <a:tcPr/>
                </a:tc>
              </a:tr>
              <a:tr h="370840">
                <a:tc>
                  <a:txBody>
                    <a:bodyPr/>
                    <a:lstStyle/>
                    <a:p>
                      <a:r>
                        <a:rPr lang="en-US" dirty="0" err="1" smtClean="0"/>
                        <a:t>Trabajar</a:t>
                      </a:r>
                      <a:r>
                        <a:rPr lang="en-US" baseline="0" dirty="0" smtClean="0"/>
                        <a:t> con </a:t>
                      </a:r>
                      <a:r>
                        <a:rPr lang="en-US" baseline="0" dirty="0" err="1" smtClean="0"/>
                        <a:t>productores</a:t>
                      </a:r>
                      <a:endParaRPr lang="en-US" dirty="0"/>
                    </a:p>
                  </a:txBody>
                  <a:tcPr/>
                </a:tc>
                <a:tc>
                  <a:txBody>
                    <a:bodyPr/>
                    <a:lstStyle/>
                    <a:p>
                      <a:r>
                        <a:rPr lang="en-US" dirty="0" smtClean="0"/>
                        <a:t>Storyboard</a:t>
                      </a:r>
                      <a:endParaRPr lang="en-US" dirty="0"/>
                    </a:p>
                  </a:txBody>
                  <a:tcPr/>
                </a:tc>
              </a:tr>
              <a:tr h="370840">
                <a:tc>
                  <a:txBody>
                    <a:bodyPr/>
                    <a:lstStyle/>
                    <a:p>
                      <a:r>
                        <a:rPr lang="en-US" dirty="0" err="1" smtClean="0"/>
                        <a:t>Desarrollar</a:t>
                      </a:r>
                      <a:r>
                        <a:rPr lang="en-US" dirty="0" smtClean="0"/>
                        <a:t> el </a:t>
                      </a:r>
                      <a:r>
                        <a:rPr lang="en-US" dirty="0" err="1" smtClean="0"/>
                        <a:t>libro</a:t>
                      </a:r>
                      <a:r>
                        <a:rPr lang="en-US" dirty="0" smtClean="0"/>
                        <a:t> de </a:t>
                      </a:r>
                      <a:r>
                        <a:rPr lang="en-US" dirty="0" err="1" smtClean="0"/>
                        <a:t>trabajo,organigrama</a:t>
                      </a:r>
                      <a:r>
                        <a:rPr lang="en-US" baseline="0" dirty="0" smtClean="0"/>
                        <a:t> y </a:t>
                      </a:r>
                      <a:r>
                        <a:rPr lang="en-US" baseline="0" dirty="0" err="1" smtClean="0"/>
                        <a:t>programa</a:t>
                      </a:r>
                      <a:endParaRPr lang="en-US" dirty="0"/>
                    </a:p>
                  </a:txBody>
                  <a:tcPr/>
                </a:tc>
                <a:tc>
                  <a:txBody>
                    <a:bodyPr/>
                    <a:lstStyle/>
                    <a:p>
                      <a:r>
                        <a:rPr lang="en-US" dirty="0" err="1" smtClean="0"/>
                        <a:t>Instrucción</a:t>
                      </a:r>
                      <a:r>
                        <a:rPr lang="en-US" baseline="0" dirty="0" smtClean="0"/>
                        <a:t> </a:t>
                      </a:r>
                      <a:r>
                        <a:rPr lang="en-US" baseline="0" dirty="0" err="1" smtClean="0"/>
                        <a:t>basada</a:t>
                      </a:r>
                      <a:r>
                        <a:rPr lang="en-US" baseline="0" dirty="0" smtClean="0"/>
                        <a:t> en la </a:t>
                      </a:r>
                      <a:r>
                        <a:rPr lang="en-US" baseline="0" dirty="0" err="1" smtClean="0"/>
                        <a:t>computadora</a:t>
                      </a:r>
                      <a:endParaRPr lang="en-US" dirty="0"/>
                    </a:p>
                  </a:txBody>
                  <a:tcPr/>
                </a:tc>
              </a:tr>
              <a:tr h="370840">
                <a:tc>
                  <a:txBody>
                    <a:bodyPr/>
                    <a:lstStyle/>
                    <a:p>
                      <a:r>
                        <a:rPr lang="en-US" dirty="0" err="1" smtClean="0"/>
                        <a:t>Desarrollar</a:t>
                      </a:r>
                      <a:r>
                        <a:rPr lang="en-US" dirty="0" smtClean="0"/>
                        <a:t> los </a:t>
                      </a:r>
                      <a:r>
                        <a:rPr lang="en-US" dirty="0" err="1" smtClean="0"/>
                        <a:t>ejercicios</a:t>
                      </a:r>
                      <a:r>
                        <a:rPr lang="en-US" dirty="0" smtClean="0"/>
                        <a:t> </a:t>
                      </a:r>
                      <a:r>
                        <a:rPr lang="en-US" dirty="0" err="1" smtClean="0"/>
                        <a:t>prácticos</a:t>
                      </a:r>
                      <a:endParaRPr lang="en-US" dirty="0"/>
                    </a:p>
                  </a:txBody>
                  <a:tcPr/>
                </a:tc>
                <a:tc>
                  <a:txBody>
                    <a:bodyPr/>
                    <a:lstStyle/>
                    <a:p>
                      <a:r>
                        <a:rPr lang="en-US" dirty="0" err="1" smtClean="0"/>
                        <a:t>Instrumentos</a:t>
                      </a:r>
                      <a:r>
                        <a:rPr lang="en-US" dirty="0" smtClean="0"/>
                        <a:t> de </a:t>
                      </a:r>
                      <a:r>
                        <a:rPr lang="en-US" dirty="0" err="1" smtClean="0"/>
                        <a:t>retroalimentación</a:t>
                      </a:r>
                      <a:endParaRPr lang="en-US" dirty="0"/>
                    </a:p>
                  </a:txBody>
                  <a:tcPr/>
                </a:tc>
              </a:tr>
              <a:tr h="370840">
                <a:tc>
                  <a:txBody>
                    <a:bodyPr/>
                    <a:lstStyle/>
                    <a:p>
                      <a:r>
                        <a:rPr lang="en-US" dirty="0" err="1" smtClean="0"/>
                        <a:t>Crear</a:t>
                      </a:r>
                      <a:r>
                        <a:rPr lang="en-US" dirty="0" smtClean="0"/>
                        <a:t> el </a:t>
                      </a:r>
                      <a:r>
                        <a:rPr lang="en-US" dirty="0" err="1" smtClean="0"/>
                        <a:t>ambiente</a:t>
                      </a:r>
                      <a:r>
                        <a:rPr lang="en-US" dirty="0" smtClean="0"/>
                        <a:t> de </a:t>
                      </a:r>
                      <a:r>
                        <a:rPr lang="en-US" dirty="0" err="1" smtClean="0"/>
                        <a:t>aprendizaje</a:t>
                      </a:r>
                      <a:endParaRPr lang="en-US" dirty="0"/>
                    </a:p>
                  </a:txBody>
                  <a:tcPr/>
                </a:tc>
                <a:tc>
                  <a:txBody>
                    <a:bodyPr/>
                    <a:lstStyle/>
                    <a:p>
                      <a:r>
                        <a:rPr lang="en-US" dirty="0" err="1" smtClean="0"/>
                        <a:t>Instrumentos</a:t>
                      </a:r>
                      <a:r>
                        <a:rPr lang="en-US" dirty="0" smtClean="0"/>
                        <a:t> de </a:t>
                      </a:r>
                      <a:r>
                        <a:rPr lang="en-US" dirty="0" err="1" smtClean="0"/>
                        <a:t>medición</a:t>
                      </a:r>
                      <a:endParaRPr lang="en-US" dirty="0"/>
                    </a:p>
                  </a:txBody>
                  <a:tcPr/>
                </a:tc>
              </a:tr>
              <a:tr h="370840">
                <a:tc>
                  <a:txBody>
                    <a:bodyPr/>
                    <a:lstStyle/>
                    <a:p>
                      <a:endParaRPr lang="en-US"/>
                    </a:p>
                  </a:txBody>
                  <a:tcPr/>
                </a:tc>
                <a:tc>
                  <a:txBody>
                    <a:bodyPr/>
                    <a:lstStyle/>
                    <a:p>
                      <a:r>
                        <a:rPr lang="en-US" dirty="0" err="1" smtClean="0"/>
                        <a:t>Instrucción</a:t>
                      </a:r>
                      <a:r>
                        <a:rPr lang="en-US" dirty="0" smtClean="0"/>
                        <a:t> </a:t>
                      </a:r>
                      <a:r>
                        <a:rPr lang="en-US" dirty="0" err="1" smtClean="0"/>
                        <a:t>mediada</a:t>
                      </a:r>
                      <a:r>
                        <a:rPr lang="en-US" dirty="0" smtClean="0"/>
                        <a:t> </a:t>
                      </a:r>
                      <a:r>
                        <a:rPr lang="en-US" dirty="0" err="1" smtClean="0"/>
                        <a:t>por</a:t>
                      </a:r>
                      <a:r>
                        <a:rPr lang="en-US" dirty="0" smtClean="0"/>
                        <a:t> </a:t>
                      </a:r>
                      <a:r>
                        <a:rPr lang="en-US" dirty="0" err="1" smtClean="0"/>
                        <a:t>computadora</a:t>
                      </a:r>
                      <a:endParaRPr lang="en-US" dirty="0"/>
                    </a:p>
                  </a:txBody>
                  <a:tcPr/>
                </a:tc>
              </a:tr>
              <a:tr h="370840">
                <a:tc>
                  <a:txBody>
                    <a:bodyPr/>
                    <a:lstStyle/>
                    <a:p>
                      <a:endParaRPr lang="en-US"/>
                    </a:p>
                  </a:txBody>
                  <a:tcPr/>
                </a:tc>
                <a:tc>
                  <a:txBody>
                    <a:bodyPr/>
                    <a:lstStyle/>
                    <a:p>
                      <a:r>
                        <a:rPr lang="en-US" dirty="0" err="1" smtClean="0"/>
                        <a:t>Aprendizaje</a:t>
                      </a:r>
                      <a:r>
                        <a:rPr lang="en-US" dirty="0" smtClean="0"/>
                        <a:t> </a:t>
                      </a:r>
                      <a:r>
                        <a:rPr lang="en-US" dirty="0" err="1" smtClean="0"/>
                        <a:t>colaborativo</a:t>
                      </a:r>
                      <a:endParaRPr lang="en-US" dirty="0"/>
                    </a:p>
                  </a:txBody>
                  <a:tcPr/>
                </a:tc>
              </a:tr>
              <a:tr h="370840">
                <a:tc>
                  <a:txBody>
                    <a:bodyPr/>
                    <a:lstStyle/>
                    <a:p>
                      <a:endParaRPr lang="en-US" dirty="0"/>
                    </a:p>
                  </a:txBody>
                  <a:tcPr/>
                </a:tc>
                <a:tc>
                  <a:txBody>
                    <a:bodyPr/>
                    <a:lstStyle/>
                    <a:p>
                      <a:r>
                        <a:rPr lang="en-US" dirty="0" err="1" smtClean="0"/>
                        <a:t>Entrenamiento</a:t>
                      </a:r>
                      <a:r>
                        <a:rPr lang="en-US" dirty="0" smtClean="0"/>
                        <a:t> </a:t>
                      </a:r>
                      <a:r>
                        <a:rPr lang="en-US" dirty="0" err="1" smtClean="0"/>
                        <a:t>basado</a:t>
                      </a:r>
                      <a:r>
                        <a:rPr lang="en-US" dirty="0" smtClean="0"/>
                        <a:t> en la Web</a:t>
                      </a:r>
                      <a:endParaRPr lang="en-US" dirty="0"/>
                    </a:p>
                  </a:txBody>
                  <a:tcPr/>
                </a:tc>
              </a:tr>
            </a:tbl>
          </a:graphicData>
        </a:graphic>
      </p:graphicFrame>
      <p:sp>
        <p:nvSpPr>
          <p:cNvPr id="5" name="Rectangle 4"/>
          <p:cNvSpPr/>
          <p:nvPr/>
        </p:nvSpPr>
        <p:spPr>
          <a:xfrm>
            <a:off x="4062609" y="5921680"/>
            <a:ext cx="6096000" cy="230832"/>
          </a:xfrm>
          <a:prstGeom prst="rect">
            <a:avLst/>
          </a:prstGeom>
        </p:spPr>
        <p:txBody>
          <a:bodyPr>
            <a:spAutoFit/>
          </a:bodyPr>
          <a:lstStyle/>
          <a:p>
            <a:pPr algn="ctr"/>
            <a:r>
              <a:rPr lang="en-US" sz="900" dirty="0"/>
              <a:t>San Jose State University, Instructional Technology Program</a:t>
            </a:r>
          </a:p>
        </p:txBody>
      </p:sp>
    </p:spTree>
    <p:extLst>
      <p:ext uri="{BB962C8B-B14F-4D97-AF65-F5344CB8AC3E}">
        <p14:creationId xmlns:p14="http://schemas.microsoft.com/office/powerpoint/2010/main" xmlns="" val="113665571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74888" y="3819203"/>
            <a:ext cx="8534400" cy="230832"/>
          </a:xfrm>
          <a:prstGeom prst="rect">
            <a:avLst/>
          </a:prstGeom>
        </p:spPr>
        <p:txBody>
          <a:bodyPr>
            <a:spAutoFit/>
          </a:bodyPr>
          <a:lstStyle/>
          <a:p>
            <a:pPr algn="ctr"/>
            <a:endParaRPr lang="en-US" sz="900" dirty="0"/>
          </a:p>
        </p:txBody>
      </p:sp>
      <p:sp>
        <p:nvSpPr>
          <p:cNvPr id="3" name="Content Placeholder 2"/>
          <p:cNvSpPr>
            <a:spLocks noGrp="1"/>
          </p:cNvSpPr>
          <p:nvPr>
            <p:ph idx="1"/>
          </p:nvPr>
        </p:nvSpPr>
        <p:spPr>
          <a:xfrm>
            <a:off x="288641" y="310019"/>
            <a:ext cx="10358481" cy="579329"/>
          </a:xfrm>
        </p:spPr>
        <p:txBody>
          <a:bodyPr>
            <a:noAutofit/>
          </a:bodyPr>
          <a:lstStyle/>
          <a:p>
            <a:pPr marL="0" indent="0">
              <a:buNone/>
            </a:pPr>
            <a:r>
              <a:rPr lang="en-US" sz="2400" b="1" dirty="0" err="1" smtClean="0">
                <a:solidFill>
                  <a:schemeClr val="tx1"/>
                </a:solidFill>
              </a:rPr>
              <a:t>Implementacion</a:t>
            </a:r>
            <a:endParaRPr lang="en-US" sz="2400" b="1" dirty="0" smtClean="0">
              <a:solidFill>
                <a:schemeClr val="tx1"/>
              </a:solidFill>
            </a:endParaRPr>
          </a:p>
          <a:p>
            <a:pPr marL="0" indent="0">
              <a:buNone/>
            </a:pPr>
            <a:r>
              <a:rPr lang="en-US" sz="1800" b="1" dirty="0" smtClean="0">
                <a:solidFill>
                  <a:schemeClr val="tx1"/>
                </a:solidFill>
              </a:rPr>
              <a:t>Es el </a:t>
            </a:r>
            <a:r>
              <a:rPr lang="en-US" sz="1800" b="1" dirty="0" err="1" smtClean="0">
                <a:solidFill>
                  <a:schemeClr val="tx1"/>
                </a:solidFill>
              </a:rPr>
              <a:t>proceso</a:t>
            </a:r>
            <a:r>
              <a:rPr lang="en-US" sz="1800" b="1" dirty="0" smtClean="0">
                <a:solidFill>
                  <a:schemeClr val="tx1"/>
                </a:solidFill>
              </a:rPr>
              <a:t> de </a:t>
            </a:r>
            <a:r>
              <a:rPr lang="en-US" sz="1800" b="1" dirty="0" err="1" smtClean="0">
                <a:solidFill>
                  <a:schemeClr val="tx1"/>
                </a:solidFill>
              </a:rPr>
              <a:t>instalar</a:t>
            </a:r>
            <a:r>
              <a:rPr lang="en-US" sz="1800" b="1" dirty="0" smtClean="0">
                <a:solidFill>
                  <a:schemeClr val="tx1"/>
                </a:solidFill>
              </a:rPr>
              <a:t> el </a:t>
            </a:r>
            <a:r>
              <a:rPr lang="en-US" sz="1800" b="1" dirty="0" err="1" smtClean="0">
                <a:solidFill>
                  <a:schemeClr val="tx1"/>
                </a:solidFill>
              </a:rPr>
              <a:t>proyecto</a:t>
            </a:r>
            <a:r>
              <a:rPr lang="en-US" sz="1800" b="1" dirty="0" smtClean="0">
                <a:solidFill>
                  <a:schemeClr val="tx1"/>
                </a:solidFill>
              </a:rPr>
              <a:t> en el </a:t>
            </a:r>
            <a:r>
              <a:rPr lang="en-US" sz="1800" b="1" dirty="0" err="1" smtClean="0">
                <a:solidFill>
                  <a:schemeClr val="tx1"/>
                </a:solidFill>
              </a:rPr>
              <a:t>contexto</a:t>
            </a:r>
            <a:r>
              <a:rPr lang="en-US" sz="1800" b="1" dirty="0" smtClean="0">
                <a:solidFill>
                  <a:schemeClr val="tx1"/>
                </a:solidFill>
              </a:rPr>
              <a:t> del </a:t>
            </a:r>
            <a:r>
              <a:rPr lang="en-US" sz="1800" b="1" dirty="0" err="1" smtClean="0">
                <a:solidFill>
                  <a:schemeClr val="tx1"/>
                </a:solidFill>
              </a:rPr>
              <a:t>mundo</a:t>
            </a:r>
            <a:r>
              <a:rPr lang="en-US" sz="1800" b="1" dirty="0" smtClean="0">
                <a:solidFill>
                  <a:schemeClr val="tx1"/>
                </a:solidFill>
              </a:rPr>
              <a:t> real</a:t>
            </a:r>
            <a:endParaRPr lang="en-US" sz="18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873696851"/>
              </p:ext>
            </p:extLst>
          </p:nvPr>
        </p:nvGraphicFramePr>
        <p:xfrm>
          <a:off x="834525" y="2473308"/>
          <a:ext cx="8128000" cy="1710384"/>
        </p:xfrm>
        <a:graphic>
          <a:graphicData uri="http://schemas.openxmlformats.org/drawingml/2006/table">
            <a:tbl>
              <a:tblPr firstRow="1" bandRow="1">
                <a:tableStyleId>{5C22544A-7EE6-4342-B048-85BDC9FD1C3A}</a:tableStyleId>
              </a:tblPr>
              <a:tblGrid>
                <a:gridCol w="4064000"/>
                <a:gridCol w="4064000"/>
              </a:tblGrid>
              <a:tr h="570128">
                <a:tc>
                  <a:txBody>
                    <a:bodyPr/>
                    <a:lstStyle/>
                    <a:p>
                      <a:pPr algn="ctr"/>
                      <a:r>
                        <a:rPr lang="en-US" dirty="0" err="1" smtClean="0"/>
                        <a:t>Tareas</a:t>
                      </a:r>
                      <a:endParaRPr lang="en-US" dirty="0"/>
                    </a:p>
                  </a:txBody>
                  <a:tcPr/>
                </a:tc>
                <a:tc>
                  <a:txBody>
                    <a:bodyPr/>
                    <a:lstStyle/>
                    <a:p>
                      <a:pPr algn="ctr"/>
                      <a:r>
                        <a:rPr lang="en-US" dirty="0" err="1" smtClean="0"/>
                        <a:t>Resultados</a:t>
                      </a:r>
                      <a:endParaRPr lang="en-US" dirty="0"/>
                    </a:p>
                  </a:txBody>
                  <a:tcPr/>
                </a:tc>
              </a:tr>
              <a:tr h="570128">
                <a:tc>
                  <a:txBody>
                    <a:bodyPr/>
                    <a:lstStyle/>
                    <a:p>
                      <a:r>
                        <a:rPr lang="en-US" dirty="0" err="1" smtClean="0"/>
                        <a:t>Entrenamiento</a:t>
                      </a:r>
                      <a:r>
                        <a:rPr lang="en-US" baseline="0" dirty="0" smtClean="0"/>
                        <a:t> </a:t>
                      </a:r>
                      <a:r>
                        <a:rPr lang="en-US" baseline="0" dirty="0" err="1" smtClean="0"/>
                        <a:t>docente</a:t>
                      </a:r>
                      <a:endParaRPr lang="en-US" dirty="0"/>
                    </a:p>
                  </a:txBody>
                  <a:tcPr/>
                </a:tc>
                <a:tc>
                  <a:txBody>
                    <a:bodyPr/>
                    <a:lstStyle/>
                    <a:p>
                      <a:r>
                        <a:rPr lang="en-US" dirty="0" err="1" smtClean="0"/>
                        <a:t>Comentarios</a:t>
                      </a:r>
                      <a:r>
                        <a:rPr lang="en-US" dirty="0" smtClean="0"/>
                        <a:t> del </a:t>
                      </a:r>
                      <a:r>
                        <a:rPr lang="en-US" dirty="0" err="1" smtClean="0"/>
                        <a:t>estudiante</a:t>
                      </a:r>
                      <a:endParaRPr lang="en-US" dirty="0"/>
                    </a:p>
                  </a:txBody>
                  <a:tcPr/>
                </a:tc>
              </a:tr>
              <a:tr h="570128">
                <a:tc>
                  <a:txBody>
                    <a:bodyPr/>
                    <a:lstStyle/>
                    <a:p>
                      <a:r>
                        <a:rPr lang="en-US" dirty="0" err="1" smtClean="0"/>
                        <a:t>Entrenamiento</a:t>
                      </a:r>
                      <a:r>
                        <a:rPr lang="en-US" dirty="0" smtClean="0"/>
                        <a:t> </a:t>
                      </a:r>
                      <a:r>
                        <a:rPr lang="en-US" dirty="0" err="1" smtClean="0"/>
                        <a:t>Piloto</a:t>
                      </a:r>
                      <a:endParaRPr lang="en-US" dirty="0"/>
                    </a:p>
                  </a:txBody>
                  <a:tcPr/>
                </a:tc>
                <a:tc>
                  <a:txBody>
                    <a:bodyPr/>
                    <a:lstStyle/>
                    <a:p>
                      <a:r>
                        <a:rPr lang="en-US" dirty="0" err="1" smtClean="0"/>
                        <a:t>Datos</a:t>
                      </a:r>
                      <a:r>
                        <a:rPr lang="en-US" dirty="0" smtClean="0"/>
                        <a:t> de la </a:t>
                      </a:r>
                      <a:r>
                        <a:rPr lang="en-US" dirty="0" err="1" smtClean="0"/>
                        <a:t>evaluación</a:t>
                      </a:r>
                      <a:endParaRPr lang="en-US" dirty="0"/>
                    </a:p>
                  </a:txBody>
                  <a:tcPr/>
                </a:tc>
              </a:tr>
            </a:tbl>
          </a:graphicData>
        </a:graphic>
      </p:graphicFrame>
      <p:sp>
        <p:nvSpPr>
          <p:cNvPr id="6" name="Rectangle 5"/>
          <p:cNvSpPr/>
          <p:nvPr/>
        </p:nvSpPr>
        <p:spPr>
          <a:xfrm>
            <a:off x="5336088" y="4145496"/>
            <a:ext cx="3845489" cy="230832"/>
          </a:xfrm>
          <a:prstGeom prst="rect">
            <a:avLst/>
          </a:prstGeom>
        </p:spPr>
        <p:txBody>
          <a:bodyPr wrap="square">
            <a:spAutoFit/>
          </a:bodyPr>
          <a:lstStyle/>
          <a:p>
            <a:r>
              <a:rPr lang="en-US" sz="900" dirty="0"/>
              <a:t>San Jose State University, Instructional Technology Program</a:t>
            </a:r>
          </a:p>
        </p:txBody>
      </p:sp>
    </p:spTree>
    <p:extLst>
      <p:ext uri="{BB962C8B-B14F-4D97-AF65-F5344CB8AC3E}">
        <p14:creationId xmlns:p14="http://schemas.microsoft.com/office/powerpoint/2010/main" xmlns="" val="244596045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7106" y="1956455"/>
            <a:ext cx="8534400" cy="2465233"/>
          </a:xfrm>
        </p:spPr>
        <p:txBody>
          <a:bodyPr>
            <a:normAutofit/>
          </a:bodyPr>
          <a:lstStyle/>
          <a:p>
            <a:endParaRPr lang="en-US" sz="2000" dirty="0"/>
          </a:p>
        </p:txBody>
      </p:sp>
      <p:sp>
        <p:nvSpPr>
          <p:cNvPr id="3" name="Content Placeholder 2"/>
          <p:cNvSpPr>
            <a:spLocks noGrp="1"/>
          </p:cNvSpPr>
          <p:nvPr>
            <p:ph idx="1"/>
          </p:nvPr>
        </p:nvSpPr>
        <p:spPr>
          <a:xfrm>
            <a:off x="170644" y="197286"/>
            <a:ext cx="8534400" cy="854900"/>
          </a:xfrm>
        </p:spPr>
        <p:txBody>
          <a:bodyPr>
            <a:normAutofit lnSpcReduction="10000"/>
          </a:bodyPr>
          <a:lstStyle/>
          <a:p>
            <a:pPr marL="0" indent="0">
              <a:buNone/>
            </a:pPr>
            <a:r>
              <a:rPr lang="es-PR" sz="2400" b="1" dirty="0" smtClean="0">
                <a:solidFill>
                  <a:schemeClr val="tx1"/>
                </a:solidFill>
              </a:rPr>
              <a:t>Evaluación</a:t>
            </a:r>
          </a:p>
          <a:p>
            <a:pPr marL="0" indent="0">
              <a:buNone/>
            </a:pPr>
            <a:r>
              <a:rPr lang="en-US" b="1" dirty="0" smtClean="0">
                <a:solidFill>
                  <a:schemeClr val="tx1"/>
                </a:solidFill>
              </a:rPr>
              <a:t>El </a:t>
            </a:r>
            <a:r>
              <a:rPr lang="en-US" b="1" dirty="0" err="1" smtClean="0">
                <a:solidFill>
                  <a:schemeClr val="tx1"/>
                </a:solidFill>
              </a:rPr>
              <a:t>proceso</a:t>
            </a:r>
            <a:r>
              <a:rPr lang="en-US" b="1" dirty="0" smtClean="0">
                <a:solidFill>
                  <a:schemeClr val="tx1"/>
                </a:solidFill>
              </a:rPr>
              <a:t> de </a:t>
            </a:r>
            <a:r>
              <a:rPr lang="en-US" b="1" dirty="0" err="1" smtClean="0">
                <a:solidFill>
                  <a:schemeClr val="tx1"/>
                </a:solidFill>
              </a:rPr>
              <a:t>determinar</a:t>
            </a:r>
            <a:r>
              <a:rPr lang="en-US" b="1" dirty="0" smtClean="0">
                <a:solidFill>
                  <a:schemeClr val="tx1"/>
                </a:solidFill>
              </a:rPr>
              <a:t> la </a:t>
            </a:r>
            <a:r>
              <a:rPr lang="en-US" b="1" dirty="0" err="1" smtClean="0">
                <a:solidFill>
                  <a:schemeClr val="tx1"/>
                </a:solidFill>
              </a:rPr>
              <a:t>adecuacion</a:t>
            </a:r>
            <a:r>
              <a:rPr lang="en-US" b="1" dirty="0" smtClean="0">
                <a:solidFill>
                  <a:schemeClr val="tx1"/>
                </a:solidFill>
              </a:rPr>
              <a:t> de la instruccion</a:t>
            </a:r>
            <a:endParaRPr lang="en-US"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330143144"/>
              </p:ext>
            </p:extLst>
          </p:nvPr>
        </p:nvGraphicFramePr>
        <p:xfrm>
          <a:off x="679188" y="2264511"/>
          <a:ext cx="8128000" cy="184912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dirty="0" err="1" smtClean="0"/>
                        <a:t>Tareas</a:t>
                      </a:r>
                      <a:endParaRPr lang="en-US" dirty="0"/>
                    </a:p>
                  </a:txBody>
                  <a:tcPr/>
                </a:tc>
                <a:tc>
                  <a:txBody>
                    <a:bodyPr/>
                    <a:lstStyle/>
                    <a:p>
                      <a:pPr algn="ctr"/>
                      <a:r>
                        <a:rPr lang="en-US" dirty="0" err="1" smtClean="0"/>
                        <a:t>Resultados</a:t>
                      </a:r>
                      <a:endParaRPr lang="en-US" dirty="0"/>
                    </a:p>
                  </a:txBody>
                  <a:tcPr/>
                </a:tc>
              </a:tr>
              <a:tr h="370840">
                <a:tc>
                  <a:txBody>
                    <a:bodyPr/>
                    <a:lstStyle/>
                    <a:p>
                      <a:r>
                        <a:rPr lang="en-US" dirty="0" err="1" smtClean="0"/>
                        <a:t>Datos</a:t>
                      </a:r>
                      <a:r>
                        <a:rPr lang="en-US" dirty="0" smtClean="0"/>
                        <a:t> del </a:t>
                      </a:r>
                      <a:r>
                        <a:rPr lang="en-US" dirty="0" err="1" smtClean="0"/>
                        <a:t>registro</a:t>
                      </a:r>
                      <a:r>
                        <a:rPr lang="en-US" baseline="0" dirty="0" smtClean="0"/>
                        <a:t> del </a:t>
                      </a:r>
                      <a:r>
                        <a:rPr lang="en-US" baseline="0" dirty="0" err="1" smtClean="0"/>
                        <a:t>tiempo</a:t>
                      </a:r>
                      <a:endParaRPr lang="en-US" dirty="0"/>
                    </a:p>
                  </a:txBody>
                  <a:tcPr/>
                </a:tc>
                <a:tc>
                  <a:txBody>
                    <a:bodyPr/>
                    <a:lstStyle/>
                    <a:p>
                      <a:r>
                        <a:rPr lang="en-US" dirty="0" err="1" smtClean="0"/>
                        <a:t>Recomendaciones</a:t>
                      </a:r>
                      <a:endParaRPr lang="en-US" dirty="0"/>
                    </a:p>
                  </a:txBody>
                  <a:tcPr/>
                </a:tc>
              </a:tr>
              <a:tr h="370840">
                <a:tc>
                  <a:txBody>
                    <a:bodyPr/>
                    <a:lstStyle/>
                    <a:p>
                      <a:r>
                        <a:rPr lang="en-US" dirty="0" err="1" smtClean="0"/>
                        <a:t>Interpretacion</a:t>
                      </a:r>
                      <a:r>
                        <a:rPr lang="en-US" dirty="0" smtClean="0"/>
                        <a:t> de los </a:t>
                      </a:r>
                      <a:r>
                        <a:rPr lang="en-US" dirty="0" err="1" smtClean="0"/>
                        <a:t>resultados</a:t>
                      </a:r>
                      <a:endParaRPr lang="en-US" dirty="0"/>
                    </a:p>
                  </a:txBody>
                  <a:tcPr/>
                </a:tc>
                <a:tc>
                  <a:txBody>
                    <a:bodyPr/>
                    <a:lstStyle/>
                    <a:p>
                      <a:r>
                        <a:rPr lang="en-US" dirty="0" err="1" smtClean="0"/>
                        <a:t>Informe</a:t>
                      </a:r>
                      <a:r>
                        <a:rPr lang="en-US" baseline="0" dirty="0" smtClean="0"/>
                        <a:t> de la </a:t>
                      </a:r>
                      <a:r>
                        <a:rPr lang="en-US" baseline="0" dirty="0" err="1" smtClean="0"/>
                        <a:t>evaluación</a:t>
                      </a:r>
                      <a:endParaRPr lang="en-US" dirty="0"/>
                    </a:p>
                  </a:txBody>
                  <a:tcPr/>
                </a:tc>
              </a:tr>
              <a:tr h="370840">
                <a:tc>
                  <a:txBody>
                    <a:bodyPr/>
                    <a:lstStyle/>
                    <a:p>
                      <a:r>
                        <a:rPr lang="en-US" dirty="0" err="1" smtClean="0"/>
                        <a:t>Encuestas</a:t>
                      </a:r>
                      <a:r>
                        <a:rPr lang="en-US" dirty="0" smtClean="0"/>
                        <a:t> a </a:t>
                      </a:r>
                      <a:r>
                        <a:rPr lang="en-US" dirty="0" err="1" smtClean="0"/>
                        <a:t>graduados</a:t>
                      </a:r>
                      <a:endParaRPr lang="en-US" dirty="0"/>
                    </a:p>
                  </a:txBody>
                  <a:tcPr/>
                </a:tc>
                <a:tc>
                  <a:txBody>
                    <a:bodyPr/>
                    <a:lstStyle/>
                    <a:p>
                      <a:r>
                        <a:rPr lang="en-US" dirty="0" smtClean="0"/>
                        <a:t>Revision de los </a:t>
                      </a:r>
                      <a:r>
                        <a:rPr lang="en-US" dirty="0" err="1" smtClean="0"/>
                        <a:t>materiales</a:t>
                      </a:r>
                      <a:endParaRPr lang="en-US" dirty="0"/>
                    </a:p>
                  </a:txBody>
                  <a:tcPr/>
                </a:tc>
              </a:tr>
              <a:tr h="0">
                <a:tc>
                  <a:txBody>
                    <a:bodyPr/>
                    <a:lstStyle/>
                    <a:p>
                      <a:r>
                        <a:rPr lang="en-US" dirty="0" smtClean="0"/>
                        <a:t>Revision de </a:t>
                      </a:r>
                      <a:r>
                        <a:rPr lang="en-US" dirty="0" err="1" smtClean="0"/>
                        <a:t>actividades</a:t>
                      </a:r>
                      <a:endParaRPr lang="en-US" dirty="0"/>
                    </a:p>
                  </a:txBody>
                  <a:tcPr/>
                </a:tc>
                <a:tc>
                  <a:txBody>
                    <a:bodyPr/>
                    <a:lstStyle/>
                    <a:p>
                      <a:r>
                        <a:rPr lang="en-US" dirty="0" smtClean="0"/>
                        <a:t>Revision del </a:t>
                      </a:r>
                      <a:r>
                        <a:rPr lang="en-US" dirty="0" err="1" smtClean="0"/>
                        <a:t>prototipo</a:t>
                      </a:r>
                      <a:endParaRPr lang="en-US" dirty="0"/>
                    </a:p>
                  </a:txBody>
                  <a:tcPr/>
                </a:tc>
              </a:tr>
            </a:tbl>
          </a:graphicData>
        </a:graphic>
      </p:graphicFrame>
      <p:sp>
        <p:nvSpPr>
          <p:cNvPr id="5" name="Rectangle 4"/>
          <p:cNvSpPr/>
          <p:nvPr/>
        </p:nvSpPr>
        <p:spPr>
          <a:xfrm>
            <a:off x="4437844" y="4446740"/>
            <a:ext cx="6096000" cy="230832"/>
          </a:xfrm>
          <a:prstGeom prst="rect">
            <a:avLst/>
          </a:prstGeom>
        </p:spPr>
        <p:txBody>
          <a:bodyPr>
            <a:spAutoFit/>
          </a:bodyPr>
          <a:lstStyle/>
          <a:p>
            <a:r>
              <a:rPr lang="en-US" sz="900" dirty="0"/>
              <a:t>San Jose State University, Instructional Technology Program</a:t>
            </a:r>
          </a:p>
        </p:txBody>
      </p:sp>
    </p:spTree>
    <p:extLst>
      <p:ext uri="{BB962C8B-B14F-4D97-AF65-F5344CB8AC3E}">
        <p14:creationId xmlns:p14="http://schemas.microsoft.com/office/powerpoint/2010/main" xmlns="" val="225076398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686" y="1453019"/>
            <a:ext cx="8534400" cy="5837130"/>
          </a:xfrm>
        </p:spPr>
        <p:txBody>
          <a:bodyPr>
            <a:normAutofit/>
          </a:bodyPr>
          <a:lstStyle/>
          <a:p>
            <a:r>
              <a:rPr lang="en-US" sz="1800" b="1" dirty="0" smtClean="0">
                <a:solidFill>
                  <a:schemeClr val="tx1"/>
                </a:solidFill>
                <a:latin typeface="Arial" pitchFamily="34" charset="0"/>
                <a:cs typeface="Arial" pitchFamily="34" charset="0"/>
              </a:rPr>
              <a:t>                                                        </a:t>
            </a:r>
            <a:r>
              <a:rPr lang="en-US" sz="1800" b="1" dirty="0" err="1">
                <a:solidFill>
                  <a:schemeClr val="tx1"/>
                </a:solidFill>
                <a:latin typeface="Arial" pitchFamily="34" charset="0"/>
                <a:cs typeface="Arial" pitchFamily="34" charset="0"/>
              </a:rPr>
              <a:t>P</a:t>
            </a:r>
            <a:r>
              <a:rPr lang="en-US" sz="1800" b="1" dirty="0" err="1" smtClean="0">
                <a:solidFill>
                  <a:schemeClr val="tx1"/>
                </a:solidFill>
                <a:latin typeface="Arial" pitchFamily="34" charset="0"/>
                <a:cs typeface="Arial" pitchFamily="34" charset="0"/>
              </a:rPr>
              <a:t>rimera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fase</a:t>
            </a:r>
            <a:r>
              <a:rPr lang="en-US" sz="1800" b="1" dirty="0" smtClean="0">
                <a:solidFill>
                  <a:schemeClr val="tx1"/>
                </a:solidFill>
                <a:latin typeface="Arial" pitchFamily="34" charset="0"/>
                <a:cs typeface="Arial" pitchFamily="34" charset="0"/>
              </a:rPr>
              <a:t> – </a:t>
            </a:r>
            <a:r>
              <a:rPr lang="en-US" sz="1800" b="1" dirty="0" err="1" smtClean="0">
                <a:solidFill>
                  <a:schemeClr val="tx1"/>
                </a:solidFill>
                <a:latin typeface="Arial" pitchFamily="34" charset="0"/>
                <a:cs typeface="Arial" pitchFamily="34" charset="0"/>
              </a:rPr>
              <a:t>Análisis</a:t>
            </a: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600" b="1" dirty="0" smtClean="0">
                <a:solidFill>
                  <a:schemeClr val="tx1"/>
                </a:solidFill>
                <a:latin typeface="Arial" pitchFamily="34" charset="0"/>
                <a:cs typeface="Arial" pitchFamily="34" charset="0"/>
              </a:rPr>
              <a:t/>
            </a:r>
            <a:br>
              <a:rPr lang="en-US" sz="1600" b="1" dirty="0" smtClean="0">
                <a:solidFill>
                  <a:schemeClr val="tx1"/>
                </a:solidFill>
                <a:latin typeface="Arial" pitchFamily="34" charset="0"/>
                <a:cs typeface="Arial" pitchFamily="34" charset="0"/>
              </a:rPr>
            </a:br>
            <a:r>
              <a:rPr lang="en-US" sz="1600" b="1" dirty="0" smtClean="0">
                <a:solidFill>
                  <a:schemeClr val="tx1"/>
                </a:solidFill>
                <a:latin typeface="Arial" pitchFamily="34" charset="0"/>
                <a:cs typeface="Arial" pitchFamily="34" charset="0"/>
              </a:rPr>
              <a:t/>
            </a:r>
            <a:br>
              <a:rPr lang="en-US" sz="1600" b="1"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C</a:t>
            </a:r>
            <a:r>
              <a:rPr lang="en-US" sz="1800" dirty="0" err="1" smtClean="0">
                <a:solidFill>
                  <a:schemeClr val="tx1"/>
                </a:solidFill>
                <a:latin typeface="Arial" pitchFamily="34" charset="0"/>
                <a:cs typeface="Arial" pitchFamily="34" charset="0"/>
              </a:rPr>
              <a:t>aracteristicas</a:t>
            </a:r>
            <a:r>
              <a:rPr lang="en-US" sz="1800" dirty="0" smtClean="0">
                <a:solidFill>
                  <a:schemeClr val="tx1"/>
                </a:solidFill>
                <a:latin typeface="Arial" pitchFamily="34" charset="0"/>
                <a:cs typeface="Arial" pitchFamily="34" charset="0"/>
              </a:rPr>
              <a:t> de la </a:t>
            </a:r>
            <a:r>
              <a:rPr lang="en-US" sz="1800" dirty="0" err="1" smtClean="0">
                <a:solidFill>
                  <a:schemeClr val="tx1"/>
                </a:solidFill>
                <a:latin typeface="Arial" pitchFamily="34" charset="0"/>
                <a:cs typeface="Arial" pitchFamily="34" charset="0"/>
              </a:rPr>
              <a:t>audiencia</a:t>
            </a:r>
            <a:r>
              <a:rPr lang="en-US" sz="1800" dirty="0" smtClean="0">
                <a:solidFill>
                  <a:schemeClr val="tx1"/>
                </a:solidFill>
                <a:latin typeface="Arial" pitchFamily="34" charset="0"/>
                <a:cs typeface="Arial" pitchFamily="34" charset="0"/>
              </a:rPr>
              <a:t> – estudiantes de post </a:t>
            </a:r>
            <a:r>
              <a:rPr lang="en-US" sz="1800" dirty="0" err="1" smtClean="0">
                <a:solidFill>
                  <a:schemeClr val="tx1"/>
                </a:solidFill>
                <a:latin typeface="Arial" pitchFamily="34" charset="0"/>
                <a:cs typeface="Arial" pitchFamily="34" charset="0"/>
              </a:rPr>
              <a:t>grado</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adultos</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Qué</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necesitan</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aprender</a:t>
            </a:r>
            <a:r>
              <a:rPr lang="en-US" sz="1800" dirty="0" smtClean="0">
                <a:solidFill>
                  <a:schemeClr val="tx1"/>
                </a:solidFill>
                <a:latin typeface="Arial" pitchFamily="34" charset="0"/>
                <a:cs typeface="Arial" pitchFamily="34" charset="0"/>
              </a:rPr>
              <a:t>? – para su </a:t>
            </a:r>
            <a:r>
              <a:rPr lang="es-PR" sz="1800" dirty="0" smtClean="0">
                <a:solidFill>
                  <a:schemeClr val="tx1"/>
                </a:solidFill>
                <a:latin typeface="Arial" pitchFamily="34" charset="0"/>
                <a:cs typeface="Arial" pitchFamily="34" charset="0"/>
              </a:rPr>
              <a:t>preparación</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como</a:t>
            </a: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E</a:t>
            </a:r>
            <a:r>
              <a:rPr lang="en-US" sz="1800" dirty="0" err="1" smtClean="0">
                <a:solidFill>
                  <a:schemeClr val="tx1"/>
                </a:solidFill>
                <a:latin typeface="Arial" pitchFamily="34" charset="0"/>
                <a:cs typeface="Arial" pitchFamily="34" charset="0"/>
              </a:rPr>
              <a:t>specialistas</a:t>
            </a:r>
            <a:r>
              <a:rPr lang="en-US" sz="1800" dirty="0" smtClean="0">
                <a:solidFill>
                  <a:schemeClr val="tx1"/>
                </a:solidFill>
                <a:latin typeface="Arial" pitchFamily="34" charset="0"/>
                <a:cs typeface="Arial" pitchFamily="34" charset="0"/>
              </a:rPr>
              <a:t> en </a:t>
            </a:r>
            <a:r>
              <a:rPr lang="en-US" sz="1800" dirty="0">
                <a:solidFill>
                  <a:schemeClr val="tx1"/>
                </a:solidFill>
                <a:latin typeface="Arial" pitchFamily="34" charset="0"/>
                <a:cs typeface="Arial" pitchFamily="34" charset="0"/>
              </a:rPr>
              <a:t>B</a:t>
            </a:r>
            <a:r>
              <a:rPr lang="en-US" sz="1800" dirty="0" smtClean="0">
                <a:solidFill>
                  <a:schemeClr val="tx1"/>
                </a:solidFill>
                <a:latin typeface="Arial" pitchFamily="34" charset="0"/>
                <a:cs typeface="Arial" pitchFamily="34" charset="0"/>
              </a:rPr>
              <a:t>elleza, </a:t>
            </a:r>
            <a:r>
              <a:rPr lang="en-US" sz="1800" dirty="0" err="1" smtClean="0">
                <a:solidFill>
                  <a:schemeClr val="tx1"/>
                </a:solidFill>
                <a:latin typeface="Arial" pitchFamily="34" charset="0"/>
                <a:cs typeface="Arial" pitchFamily="34" charset="0"/>
              </a:rPr>
              <a:t>dominar</a:t>
            </a:r>
            <a:r>
              <a:rPr lang="en-US" sz="1800" dirty="0" smtClean="0">
                <a:solidFill>
                  <a:schemeClr val="tx1"/>
                </a:solidFill>
                <a:latin typeface="Arial" pitchFamily="34" charset="0"/>
                <a:cs typeface="Arial" pitchFamily="34" charset="0"/>
              </a:rPr>
              <a:t>  el </a:t>
            </a:r>
            <a:r>
              <a:rPr lang="en-US" sz="1800" dirty="0" err="1" smtClean="0">
                <a:solidFill>
                  <a:schemeClr val="tx1"/>
                </a:solidFill>
                <a:latin typeface="Arial" pitchFamily="34" charset="0"/>
                <a:cs typeface="Arial" pitchFamily="34" charset="0"/>
              </a:rPr>
              <a:t>corte</a:t>
            </a:r>
            <a:r>
              <a:rPr lang="en-US" sz="1800" dirty="0" smtClean="0">
                <a:solidFill>
                  <a:schemeClr val="tx1"/>
                </a:solidFill>
                <a:latin typeface="Arial" pitchFamily="34" charset="0"/>
                <a:cs typeface="Arial" pitchFamily="34" charset="0"/>
              </a:rPr>
              <a:t> de </a:t>
            </a:r>
            <a:r>
              <a:rPr lang="en-US" sz="1800" dirty="0" err="1" smtClean="0">
                <a:solidFill>
                  <a:schemeClr val="tx1"/>
                </a:solidFill>
                <a:latin typeface="Arial" pitchFamily="34" charset="0"/>
                <a:cs typeface="Arial" pitchFamily="34" charset="0"/>
              </a:rPr>
              <a:t>cabello</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es</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esencial</a:t>
            </a:r>
            <a:r>
              <a:rPr lang="en-US" sz="1800" dirty="0" smtClean="0">
                <a:solidFill>
                  <a:schemeClr val="tx1"/>
                </a:solidFill>
                <a:latin typeface="Arial" pitchFamily="34" charset="0"/>
                <a:cs typeface="Arial" pitchFamily="34" charset="0"/>
              </a:rPr>
              <a:t> en su </a:t>
            </a:r>
            <a:r>
              <a:rPr lang="en-US" sz="1800" dirty="0" err="1" smtClean="0">
                <a:solidFill>
                  <a:schemeClr val="tx1"/>
                </a:solidFill>
                <a:latin typeface="Arial" pitchFamily="34" charset="0"/>
                <a:cs typeface="Arial" pitchFamily="34" charset="0"/>
              </a:rPr>
              <a:t>curso</a:t>
            </a:r>
            <a:r>
              <a:rPr lang="en-US" sz="1800" dirty="0" smtClean="0">
                <a:solidFill>
                  <a:schemeClr val="tx1"/>
                </a:solidFill>
                <a:latin typeface="Arial" pitchFamily="34" charset="0"/>
                <a:cs typeface="Arial" pitchFamily="34" charset="0"/>
              </a:rPr>
              <a:t> de </a:t>
            </a:r>
            <a:r>
              <a:rPr lang="en-US" sz="1800" dirty="0" err="1" smtClean="0">
                <a:solidFill>
                  <a:schemeClr val="tx1"/>
                </a:solidFill>
                <a:latin typeface="Arial" pitchFamily="34" charset="0"/>
                <a:cs typeface="Arial" pitchFamily="34" charset="0"/>
              </a:rPr>
              <a:t>Cosmetología</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Por</a:t>
            </a:r>
            <a:r>
              <a:rPr lang="en-US" sz="1800" dirty="0" smtClean="0">
                <a:solidFill>
                  <a:schemeClr val="tx1"/>
                </a:solidFill>
                <a:latin typeface="Arial" pitchFamily="34" charset="0"/>
                <a:cs typeface="Arial" pitchFamily="34" charset="0"/>
              </a:rPr>
              <a:t> lo </a:t>
            </a:r>
            <a:r>
              <a:rPr lang="en-US" sz="1800" dirty="0" err="1" smtClean="0">
                <a:solidFill>
                  <a:schemeClr val="tx1"/>
                </a:solidFill>
                <a:latin typeface="Arial" pitchFamily="34" charset="0"/>
                <a:cs typeface="Arial" pitchFamily="34" charset="0"/>
              </a:rPr>
              <a:t>tanto</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aprenderán</a:t>
            </a:r>
            <a:r>
              <a:rPr lang="en-US" sz="1800" dirty="0" smtClean="0">
                <a:solidFill>
                  <a:schemeClr val="tx1"/>
                </a:solidFill>
                <a:latin typeface="Arial" pitchFamily="34" charset="0"/>
                <a:cs typeface="Arial" pitchFamily="34" charset="0"/>
              </a:rPr>
              <a:t> a </a:t>
            </a:r>
            <a:r>
              <a:rPr lang="en-US" sz="1800" dirty="0" err="1" smtClean="0">
                <a:solidFill>
                  <a:schemeClr val="tx1"/>
                </a:solidFill>
                <a:latin typeface="Arial" pitchFamily="34" charset="0"/>
                <a:cs typeface="Arial" pitchFamily="34" charset="0"/>
              </a:rPr>
              <a:t>dominar</a:t>
            </a:r>
            <a:r>
              <a:rPr lang="en-US" sz="1800" dirty="0" smtClean="0">
                <a:solidFill>
                  <a:schemeClr val="tx1"/>
                </a:solidFill>
                <a:latin typeface="Arial" pitchFamily="34" charset="0"/>
                <a:cs typeface="Arial" pitchFamily="34" charset="0"/>
              </a:rPr>
              <a:t> las </a:t>
            </a:r>
            <a:r>
              <a:rPr lang="en-US" sz="1800" dirty="0" err="1" smtClean="0">
                <a:solidFill>
                  <a:schemeClr val="tx1"/>
                </a:solidFill>
                <a:latin typeface="Arial" pitchFamily="34" charset="0"/>
                <a:cs typeface="Arial" pitchFamily="34" charset="0"/>
              </a:rPr>
              <a:t>técnicas</a:t>
            </a:r>
            <a:r>
              <a:rPr lang="en-US" sz="1800" dirty="0" smtClean="0">
                <a:solidFill>
                  <a:schemeClr val="tx1"/>
                </a:solidFill>
                <a:latin typeface="Arial" pitchFamily="34" charset="0"/>
                <a:cs typeface="Arial" pitchFamily="34" charset="0"/>
              </a:rPr>
              <a:t> de </a:t>
            </a:r>
            <a:r>
              <a:rPr lang="en-US" sz="1800" dirty="0" err="1" smtClean="0">
                <a:solidFill>
                  <a:schemeClr val="tx1"/>
                </a:solidFill>
                <a:latin typeface="Arial" pitchFamily="34" charset="0"/>
                <a:cs typeface="Arial" pitchFamily="34" charset="0"/>
              </a:rPr>
              <a:t>bloqueo,seccionar</a:t>
            </a:r>
            <a:r>
              <a:rPr lang="en-US" sz="1800" dirty="0" smtClean="0">
                <a:solidFill>
                  <a:schemeClr val="tx1"/>
                </a:solidFill>
                <a:latin typeface="Arial" pitchFamily="34" charset="0"/>
                <a:cs typeface="Arial" pitchFamily="34" charset="0"/>
              </a:rPr>
              <a:t> y </a:t>
            </a:r>
            <a:r>
              <a:rPr lang="en-US" sz="1800" dirty="0" err="1" smtClean="0">
                <a:solidFill>
                  <a:schemeClr val="tx1"/>
                </a:solidFill>
                <a:latin typeface="Arial" pitchFamily="34" charset="0"/>
                <a:cs typeface="Arial" pitchFamily="34" charset="0"/>
              </a:rPr>
              <a:t>ángulos</a:t>
            </a:r>
            <a:r>
              <a:rPr lang="en-US" sz="1800" dirty="0" smtClean="0">
                <a:solidFill>
                  <a:schemeClr val="tx1"/>
                </a:solidFill>
                <a:latin typeface="Arial" pitchFamily="34" charset="0"/>
                <a:cs typeface="Arial" pitchFamily="34" charset="0"/>
              </a:rPr>
              <a:t>. Se </a:t>
            </a:r>
            <a:r>
              <a:rPr lang="en-US" sz="1800" dirty="0" err="1" smtClean="0">
                <a:solidFill>
                  <a:schemeClr val="tx1"/>
                </a:solidFill>
                <a:latin typeface="Arial" pitchFamily="34" charset="0"/>
                <a:cs typeface="Arial" pitchFamily="34" charset="0"/>
              </a:rPr>
              <a:t>enfatiza</a:t>
            </a:r>
            <a:r>
              <a:rPr lang="en-US" sz="1800" dirty="0" smtClean="0">
                <a:solidFill>
                  <a:schemeClr val="tx1"/>
                </a:solidFill>
                <a:latin typeface="Arial" pitchFamily="34" charset="0"/>
                <a:cs typeface="Arial" pitchFamily="34" charset="0"/>
              </a:rPr>
              <a:t> el </a:t>
            </a:r>
            <a:r>
              <a:rPr lang="en-US" sz="1800" dirty="0" err="1" smtClean="0">
                <a:solidFill>
                  <a:schemeClr val="tx1"/>
                </a:solidFill>
                <a:latin typeface="Arial" pitchFamily="34" charset="0"/>
                <a:cs typeface="Arial" pitchFamily="34" charset="0"/>
              </a:rPr>
              <a:t>manejo</a:t>
            </a:r>
            <a:r>
              <a:rPr lang="en-US" sz="1800" dirty="0" smtClean="0">
                <a:solidFill>
                  <a:schemeClr val="tx1"/>
                </a:solidFill>
                <a:latin typeface="Arial" pitchFamily="34" charset="0"/>
                <a:cs typeface="Arial" pitchFamily="34" charset="0"/>
              </a:rPr>
              <a:t> de los </a:t>
            </a:r>
            <a:r>
              <a:rPr lang="en-US" sz="1800" dirty="0" err="1" smtClean="0">
                <a:solidFill>
                  <a:schemeClr val="tx1"/>
                </a:solidFill>
                <a:latin typeface="Arial" pitchFamily="34" charset="0"/>
                <a:cs typeface="Arial" pitchFamily="34" charset="0"/>
              </a:rPr>
              <a:t>instrumentos</a:t>
            </a:r>
            <a:r>
              <a:rPr lang="en-US" sz="1800" dirty="0" smtClean="0">
                <a:solidFill>
                  <a:schemeClr val="tx1"/>
                </a:solidFill>
                <a:latin typeface="Arial" pitchFamily="34" charset="0"/>
                <a:cs typeface="Arial" pitchFamily="34" charset="0"/>
              </a:rPr>
              <a:t> de </a:t>
            </a:r>
            <a:r>
              <a:rPr lang="en-US" sz="1800" dirty="0" err="1" smtClean="0">
                <a:solidFill>
                  <a:schemeClr val="tx1"/>
                </a:solidFill>
                <a:latin typeface="Arial" pitchFamily="34" charset="0"/>
                <a:cs typeface="Arial" pitchFamily="34" charset="0"/>
              </a:rPr>
              <a:t>corte</a:t>
            </a:r>
            <a:r>
              <a:rPr lang="en-US" sz="1800" dirty="0" smtClean="0">
                <a:solidFill>
                  <a:schemeClr val="tx1"/>
                </a:solidFill>
                <a:latin typeface="Arial" pitchFamily="34" charset="0"/>
                <a:cs typeface="Arial" pitchFamily="34" charset="0"/>
              </a:rPr>
              <a:t> y </a:t>
            </a:r>
            <a:r>
              <a:rPr lang="en-US" sz="1800" dirty="0" err="1" smtClean="0">
                <a:solidFill>
                  <a:schemeClr val="tx1"/>
                </a:solidFill>
                <a:latin typeface="Arial" pitchFamily="34" charset="0"/>
                <a:cs typeface="Arial" pitchFamily="34" charset="0"/>
              </a:rPr>
              <a:t>peinado</a:t>
            </a:r>
            <a:r>
              <a:rPr lang="en-US" sz="1800" dirty="0" smtClean="0">
                <a:solidFill>
                  <a:schemeClr val="tx1"/>
                </a:solidFill>
                <a:latin typeface="Arial" pitchFamily="34" charset="0"/>
                <a:cs typeface="Arial" pitchFamily="34" charset="0"/>
              </a:rPr>
              <a:t>.</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M</a:t>
            </a:r>
            <a:r>
              <a:rPr lang="en-US" sz="1800" dirty="0" err="1" smtClean="0">
                <a:solidFill>
                  <a:schemeClr val="tx1"/>
                </a:solidFill>
                <a:latin typeface="Arial" pitchFamily="34" charset="0"/>
                <a:cs typeface="Arial" pitchFamily="34" charset="0"/>
              </a:rPr>
              <a:t>edios</a:t>
            </a:r>
            <a:r>
              <a:rPr lang="en-US" sz="1800" dirty="0" smtClean="0">
                <a:solidFill>
                  <a:schemeClr val="tx1"/>
                </a:solidFill>
                <a:latin typeface="Arial" pitchFamily="34" charset="0"/>
                <a:cs typeface="Arial" pitchFamily="34" charset="0"/>
              </a:rPr>
              <a:t> de </a:t>
            </a:r>
            <a:r>
              <a:rPr lang="en-US" sz="1800" dirty="0" err="1" smtClean="0">
                <a:solidFill>
                  <a:schemeClr val="tx1"/>
                </a:solidFill>
                <a:latin typeface="Arial" pitchFamily="34" charset="0"/>
                <a:cs typeface="Arial" pitchFamily="34" charset="0"/>
              </a:rPr>
              <a:t>difusión</a:t>
            </a:r>
            <a:r>
              <a:rPr lang="en-US" sz="1800" dirty="0" smtClean="0">
                <a:solidFill>
                  <a:schemeClr val="tx1"/>
                </a:solidFill>
                <a:latin typeface="Arial" pitchFamily="34" charset="0"/>
                <a:cs typeface="Arial" pitchFamily="34" charset="0"/>
              </a:rPr>
              <a:t> – </a:t>
            </a:r>
            <a:r>
              <a:rPr lang="en-US" sz="1800" dirty="0" err="1" smtClean="0">
                <a:solidFill>
                  <a:schemeClr val="tx1"/>
                </a:solidFill>
                <a:latin typeface="Arial" pitchFamily="34" charset="0"/>
                <a:cs typeface="Arial" pitchFamily="34" charset="0"/>
              </a:rPr>
              <a:t>sala</a:t>
            </a:r>
            <a:r>
              <a:rPr lang="en-US" sz="1800" dirty="0" smtClean="0">
                <a:solidFill>
                  <a:schemeClr val="tx1"/>
                </a:solidFill>
                <a:latin typeface="Arial" pitchFamily="34" charset="0"/>
                <a:cs typeface="Arial" pitchFamily="34" charset="0"/>
              </a:rPr>
              <a:t> de </a:t>
            </a:r>
            <a:r>
              <a:rPr lang="en-US" sz="1800" dirty="0" err="1" smtClean="0">
                <a:solidFill>
                  <a:schemeClr val="tx1"/>
                </a:solidFill>
                <a:latin typeface="Arial" pitchFamily="34" charset="0"/>
                <a:cs typeface="Arial" pitchFamily="34" charset="0"/>
              </a:rPr>
              <a:t>clases</a:t>
            </a:r>
            <a:r>
              <a:rPr lang="en-US" sz="1800" dirty="0" smtClean="0">
                <a:solidFill>
                  <a:schemeClr val="tx1"/>
                </a:solidFill>
                <a:latin typeface="Arial" pitchFamily="34" charset="0"/>
                <a:cs typeface="Arial" pitchFamily="34" charset="0"/>
              </a:rPr>
              <a:t> y la </a:t>
            </a:r>
            <a:r>
              <a:rPr lang="en-US" sz="1800" dirty="0" err="1" smtClean="0">
                <a:solidFill>
                  <a:schemeClr val="tx1"/>
                </a:solidFill>
                <a:latin typeface="Arial" pitchFamily="34" charset="0"/>
                <a:cs typeface="Arial" pitchFamily="34" charset="0"/>
              </a:rPr>
              <a:t>plataforma</a:t>
            </a:r>
            <a:r>
              <a:rPr lang="en-US" sz="1800" dirty="0" smtClean="0">
                <a:solidFill>
                  <a:schemeClr val="tx1"/>
                </a:solidFill>
                <a:latin typeface="Arial" pitchFamily="34" charset="0"/>
                <a:cs typeface="Arial" pitchFamily="34" charset="0"/>
              </a:rPr>
              <a:t> de Blackboard</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a:t>
            </a:r>
            <a:r>
              <a:rPr lang="en-US" sz="1800" dirty="0" err="1">
                <a:solidFill>
                  <a:schemeClr val="tx1"/>
                </a:solidFill>
                <a:latin typeface="Arial" pitchFamily="34" charset="0"/>
                <a:cs typeface="Arial" pitchFamily="34" charset="0"/>
              </a:rPr>
              <a:t>L</a:t>
            </a:r>
            <a:r>
              <a:rPr lang="en-US" sz="1800" dirty="0" err="1" smtClean="0">
                <a:solidFill>
                  <a:schemeClr val="tx1"/>
                </a:solidFill>
                <a:latin typeface="Arial" pitchFamily="34" charset="0"/>
                <a:cs typeface="Arial" pitchFamily="34" charset="0"/>
              </a:rPr>
              <a:t>imitaciones</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interés</a:t>
            </a:r>
            <a:r>
              <a:rPr lang="en-US" sz="1800" dirty="0" smtClean="0">
                <a:solidFill>
                  <a:schemeClr val="tx1"/>
                </a:solidFill>
                <a:latin typeface="Arial" pitchFamily="34" charset="0"/>
                <a:cs typeface="Arial" pitchFamily="34" charset="0"/>
              </a:rPr>
              <a:t> de la </a:t>
            </a:r>
            <a:r>
              <a:rPr lang="en-US" sz="1800" dirty="0" err="1" smtClean="0">
                <a:solidFill>
                  <a:schemeClr val="tx1"/>
                </a:solidFill>
                <a:latin typeface="Arial" pitchFamily="34" charset="0"/>
                <a:cs typeface="Arial" pitchFamily="34" charset="0"/>
              </a:rPr>
              <a:t>audiencia</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fallas</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eléctricas</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asistencia</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problemas</a:t>
            </a:r>
            <a:r>
              <a:rPr lang="en-US" sz="1800" dirty="0" smtClean="0">
                <a:solidFill>
                  <a:schemeClr val="tx1"/>
                </a:solidFill>
                <a:latin typeface="Arial" pitchFamily="34" charset="0"/>
                <a:cs typeface="Arial" pitchFamily="34" charset="0"/>
              </a:rPr>
              <a:t> con el </a:t>
            </a:r>
            <a:r>
              <a:rPr lang="en-US" sz="1800" dirty="0" err="1" smtClean="0">
                <a:solidFill>
                  <a:schemeClr val="tx1"/>
                </a:solidFill>
                <a:latin typeface="Arial" pitchFamily="34" charset="0"/>
                <a:cs typeface="Arial" pitchFamily="34" charset="0"/>
              </a:rPr>
              <a:t>servidor</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F</a:t>
            </a:r>
            <a:r>
              <a:rPr lang="en-US" sz="1800" dirty="0" err="1" smtClean="0">
                <a:solidFill>
                  <a:schemeClr val="tx1"/>
                </a:solidFill>
                <a:latin typeface="Arial" pitchFamily="34" charset="0"/>
                <a:cs typeface="Arial" pitchFamily="34" charset="0"/>
              </a:rPr>
              <a:t>echa</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límite</a:t>
            </a:r>
            <a:r>
              <a:rPr lang="en-US" sz="1800" dirty="0" smtClean="0">
                <a:solidFill>
                  <a:schemeClr val="tx1"/>
                </a:solidFill>
                <a:latin typeface="Arial" pitchFamily="34" charset="0"/>
                <a:cs typeface="Arial" pitchFamily="34" charset="0"/>
              </a:rPr>
              <a:t> para </a:t>
            </a:r>
            <a:r>
              <a:rPr lang="en-US" sz="1800" dirty="0" err="1" smtClean="0">
                <a:solidFill>
                  <a:schemeClr val="tx1"/>
                </a:solidFill>
                <a:latin typeface="Arial" pitchFamily="34" charset="0"/>
                <a:cs typeface="Arial" pitchFamily="34" charset="0"/>
              </a:rPr>
              <a:t>implantar</a:t>
            </a:r>
            <a:r>
              <a:rPr lang="en-US" sz="1800" dirty="0" smtClean="0">
                <a:solidFill>
                  <a:schemeClr val="tx1"/>
                </a:solidFill>
                <a:latin typeface="Arial" pitchFamily="34" charset="0"/>
                <a:cs typeface="Arial" pitchFamily="34" charset="0"/>
              </a:rPr>
              <a:t> la </a:t>
            </a:r>
            <a:r>
              <a:rPr lang="en-US" sz="1800" dirty="0" err="1" smtClean="0">
                <a:solidFill>
                  <a:schemeClr val="tx1"/>
                </a:solidFill>
                <a:latin typeface="Arial" pitchFamily="34" charset="0"/>
                <a:cs typeface="Arial" pitchFamily="34" charset="0"/>
              </a:rPr>
              <a:t>instrucción</a:t>
            </a:r>
            <a:r>
              <a:rPr lang="en-US" sz="1800" dirty="0" smtClean="0">
                <a:solidFill>
                  <a:schemeClr val="tx1"/>
                </a:solidFill>
                <a:latin typeface="Arial" pitchFamily="34" charset="0"/>
                <a:cs typeface="Arial" pitchFamily="34" charset="0"/>
              </a:rPr>
              <a:t> – 75 </a:t>
            </a:r>
            <a:r>
              <a:rPr lang="en-US" sz="1800" dirty="0" err="1" smtClean="0">
                <a:solidFill>
                  <a:schemeClr val="tx1"/>
                </a:solidFill>
                <a:latin typeface="Arial" pitchFamily="34" charset="0"/>
                <a:cs typeface="Arial" pitchFamily="34" charset="0"/>
              </a:rPr>
              <a:t>horas</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endParaRPr lang="en-US" sz="18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0" y="100208"/>
            <a:ext cx="7490564" cy="1030266"/>
          </a:xfrm>
        </p:spPr>
        <p:txBody>
          <a:bodyPr>
            <a:noAutofit/>
          </a:bodyPr>
          <a:lstStyle/>
          <a:p>
            <a:pPr>
              <a:buNone/>
            </a:pPr>
            <a:r>
              <a:rPr lang="en-US" sz="24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Implementación</a:t>
            </a:r>
            <a:r>
              <a:rPr lang="en-US" sz="1800" b="1" dirty="0" smtClean="0">
                <a:solidFill>
                  <a:schemeClr val="tx1"/>
                </a:solidFill>
                <a:latin typeface="Arial" panose="020B0604020202020204" pitchFamily="34" charset="0"/>
                <a:cs typeface="Arial" panose="020B0604020202020204" pitchFamily="34" charset="0"/>
              </a:rPr>
              <a:t> del </a:t>
            </a:r>
            <a:r>
              <a:rPr lang="en-US" sz="1800" b="1" dirty="0" err="1" smtClean="0">
                <a:solidFill>
                  <a:schemeClr val="tx1"/>
                </a:solidFill>
                <a:latin typeface="Arial" panose="020B0604020202020204" pitchFamily="34" charset="0"/>
                <a:cs typeface="Arial" panose="020B0604020202020204" pitchFamily="34" charset="0"/>
              </a:rPr>
              <a:t>modelo</a:t>
            </a:r>
            <a:r>
              <a:rPr lang="en-US" sz="1800" b="1" dirty="0" smtClean="0">
                <a:solidFill>
                  <a:schemeClr val="tx1"/>
                </a:solidFill>
                <a:latin typeface="Arial" panose="020B0604020202020204" pitchFamily="34" charset="0"/>
                <a:cs typeface="Arial" panose="020B0604020202020204" pitchFamily="34" charset="0"/>
              </a:rPr>
              <a:t> ADDIE  en </a:t>
            </a:r>
            <a:r>
              <a:rPr lang="en-US" sz="1800" b="1" dirty="0" err="1" smtClean="0">
                <a:solidFill>
                  <a:schemeClr val="tx1"/>
                </a:solidFill>
                <a:latin typeface="Arial" panose="020B0604020202020204" pitchFamily="34" charset="0"/>
                <a:cs typeface="Arial" panose="020B0604020202020204" pitchFamily="34" charset="0"/>
              </a:rPr>
              <a:t>una</a:t>
            </a: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clase</a:t>
            </a:r>
            <a:r>
              <a:rPr lang="en-US" sz="1800" b="1" dirty="0" smtClean="0">
                <a:solidFill>
                  <a:schemeClr val="tx1"/>
                </a:solidFill>
                <a:latin typeface="Arial" panose="020B0604020202020204" pitchFamily="34" charset="0"/>
                <a:cs typeface="Arial" panose="020B0604020202020204" pitchFamily="34" charset="0"/>
              </a:rPr>
              <a:t> de </a:t>
            </a:r>
            <a:r>
              <a:rPr lang="en-US" sz="1800" b="1" dirty="0" err="1" smtClean="0">
                <a:solidFill>
                  <a:schemeClr val="tx1"/>
                </a:solidFill>
                <a:latin typeface="Arial" panose="020B0604020202020204" pitchFamily="34" charset="0"/>
                <a:cs typeface="Arial" panose="020B0604020202020204" pitchFamily="34" charset="0"/>
              </a:rPr>
              <a:t>corte</a:t>
            </a:r>
            <a:r>
              <a:rPr lang="en-US" sz="1800" b="1" dirty="0" smtClean="0">
                <a:solidFill>
                  <a:schemeClr val="tx1"/>
                </a:solidFill>
                <a:latin typeface="Arial" panose="020B0604020202020204" pitchFamily="34" charset="0"/>
                <a:cs typeface="Arial" panose="020B0604020202020204" pitchFamily="34" charset="0"/>
              </a:rPr>
              <a:t> de </a:t>
            </a:r>
            <a:r>
              <a:rPr lang="en-US" sz="1800" b="1" dirty="0" err="1" smtClean="0">
                <a:solidFill>
                  <a:schemeClr val="tx1"/>
                </a:solidFill>
                <a:latin typeface="Arial" panose="020B0604020202020204" pitchFamily="34" charset="0"/>
                <a:cs typeface="Arial" panose="020B0604020202020204" pitchFamily="34" charset="0"/>
              </a:rPr>
              <a:t>cabello</a:t>
            </a:r>
            <a:r>
              <a:rPr lang="en-US" sz="1800" b="1" dirty="0" smtClean="0">
                <a:solidFill>
                  <a:schemeClr val="tx1"/>
                </a:solidFill>
                <a:latin typeface="Arial" panose="020B0604020202020204" pitchFamily="34" charset="0"/>
                <a:cs typeface="Arial" panose="020B0604020202020204" pitchFamily="34" charset="0"/>
              </a:rPr>
              <a:t>  en la </a:t>
            </a:r>
            <a:r>
              <a:rPr lang="en-US" sz="1800" b="1" dirty="0" err="1" smtClean="0">
                <a:solidFill>
                  <a:schemeClr val="tx1"/>
                </a:solidFill>
                <a:latin typeface="Arial" panose="020B0604020202020204" pitchFamily="34" charset="0"/>
                <a:cs typeface="Arial" panose="020B0604020202020204" pitchFamily="34" charset="0"/>
              </a:rPr>
              <a:t>modalidad</a:t>
            </a: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híbrida</a:t>
            </a:r>
            <a:endParaRPr lang="en-US" sz="1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993988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331" y="1255617"/>
            <a:ext cx="8534400" cy="5602383"/>
          </a:xfrm>
        </p:spPr>
        <p:txBody>
          <a:bodyPr>
            <a:normAutofit/>
          </a:bodyPr>
          <a:lstStyle/>
          <a:p>
            <a:r>
              <a:rPr lang="en-US" sz="1600" dirty="0" smtClean="0">
                <a:latin typeface="Arial" pitchFamily="34" charset="0"/>
                <a:cs typeface="Arial" pitchFamily="34" charset="0"/>
              </a:rPr>
              <a:t> </a:t>
            </a:r>
            <a:br>
              <a:rPr lang="en-US" sz="1600" dirty="0" smtClean="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800" b="1" dirty="0" smtClean="0">
                <a:solidFill>
                  <a:schemeClr val="tx1"/>
                </a:solidFill>
                <a:latin typeface="Arial" pitchFamily="34" charset="0"/>
                <a:cs typeface="Arial" pitchFamily="34" charset="0"/>
              </a:rPr>
              <a:t>- Leer la </a:t>
            </a:r>
            <a:r>
              <a:rPr lang="en-US" sz="1800" b="1" dirty="0" err="1" smtClean="0">
                <a:solidFill>
                  <a:schemeClr val="tx1"/>
                </a:solidFill>
                <a:latin typeface="Arial" pitchFamily="34" charset="0"/>
                <a:cs typeface="Arial" pitchFamily="34" charset="0"/>
              </a:rPr>
              <a:t>teoria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relacionada</a:t>
            </a:r>
            <a:r>
              <a:rPr lang="en-US" sz="1800" b="1" dirty="0" smtClean="0">
                <a:solidFill>
                  <a:schemeClr val="tx1"/>
                </a:solidFill>
                <a:latin typeface="Arial" pitchFamily="34" charset="0"/>
                <a:cs typeface="Arial" pitchFamily="34" charset="0"/>
              </a:rPr>
              <a:t> al </a:t>
            </a:r>
            <a:r>
              <a:rPr lang="en-US" sz="1800" b="1" dirty="0" err="1" smtClean="0">
                <a:solidFill>
                  <a:schemeClr val="tx1"/>
                </a:solidFill>
                <a:latin typeface="Arial" pitchFamily="34" charset="0"/>
                <a:cs typeface="Arial" pitchFamily="34" charset="0"/>
              </a:rPr>
              <a:t>corte</a:t>
            </a:r>
            <a:r>
              <a:rPr lang="en-US" sz="1800" b="1" dirty="0" smtClean="0">
                <a:solidFill>
                  <a:schemeClr val="tx1"/>
                </a:solidFill>
                <a:latin typeface="Arial" pitchFamily="34" charset="0"/>
                <a:cs typeface="Arial" pitchFamily="34" charset="0"/>
              </a:rPr>
              <a:t> de </a:t>
            </a:r>
            <a:r>
              <a:rPr lang="en-US" sz="1800" b="1" dirty="0" err="1" smtClean="0">
                <a:solidFill>
                  <a:schemeClr val="tx1"/>
                </a:solidFill>
                <a:latin typeface="Arial" pitchFamily="34" charset="0"/>
                <a:cs typeface="Arial" pitchFamily="34" charset="0"/>
              </a:rPr>
              <a:t>cabellos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sólidos</a:t>
            </a:r>
            <a:r>
              <a:rPr lang="en-US" sz="1800" b="1" dirty="0" smtClean="0">
                <a:solidFill>
                  <a:schemeClr val="tx1"/>
                </a:solidFill>
                <a:latin typeface="Arial" pitchFamily="34" charset="0"/>
                <a:cs typeface="Arial" pitchFamily="34" charset="0"/>
              </a:rPr>
              <a:t> y </a:t>
            </a:r>
            <a:r>
              <a:rPr lang="en-US" sz="1800" b="1" dirty="0" err="1" smtClean="0">
                <a:solidFill>
                  <a:schemeClr val="tx1"/>
                </a:solidFill>
                <a:latin typeface="Arial" pitchFamily="34" charset="0"/>
                <a:cs typeface="Arial" pitchFamily="34" charset="0"/>
              </a:rPr>
              <a:t>gradados</a:t>
            </a: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  </a:t>
            </a:r>
            <a:r>
              <a:rPr lang="en-US" sz="1800" b="1" dirty="0" err="1">
                <a:solidFill>
                  <a:schemeClr val="tx1"/>
                </a:solidFill>
                <a:latin typeface="Arial" pitchFamily="34" charset="0"/>
                <a:cs typeface="Arial" pitchFamily="34" charset="0"/>
              </a:rPr>
              <a:t>R</a:t>
            </a:r>
            <a:r>
              <a:rPr lang="en-US" sz="1800" b="1" dirty="0" err="1" smtClean="0">
                <a:solidFill>
                  <a:schemeClr val="tx1"/>
                </a:solidFill>
                <a:latin typeface="Arial" pitchFamily="34" charset="0"/>
                <a:cs typeface="Arial" pitchFamily="34" charset="0"/>
              </a:rPr>
              <a:t>ealizar</a:t>
            </a:r>
            <a:r>
              <a:rPr lang="en-US" sz="1800" b="1" dirty="0" smtClean="0">
                <a:solidFill>
                  <a:schemeClr val="tx1"/>
                </a:solidFill>
                <a:latin typeface="Arial" pitchFamily="34" charset="0"/>
                <a:cs typeface="Arial" pitchFamily="34" charset="0"/>
              </a:rPr>
              <a:t> las </a:t>
            </a:r>
            <a:r>
              <a:rPr lang="en-US" sz="1800" b="1" dirty="0" err="1" smtClean="0">
                <a:solidFill>
                  <a:schemeClr val="tx1"/>
                </a:solidFill>
                <a:latin typeface="Arial" pitchFamily="34" charset="0"/>
                <a:cs typeface="Arial" pitchFamily="34" charset="0"/>
              </a:rPr>
              <a:t>prácticas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relacionadas</a:t>
            </a: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  </a:t>
            </a:r>
            <a:r>
              <a:rPr lang="en-US" sz="1800" b="1" dirty="0" err="1">
                <a:solidFill>
                  <a:schemeClr val="tx1"/>
                </a:solidFill>
                <a:latin typeface="Arial" pitchFamily="34" charset="0"/>
                <a:cs typeface="Arial" pitchFamily="34" charset="0"/>
              </a:rPr>
              <a:t>C</a:t>
            </a:r>
            <a:r>
              <a:rPr lang="en-US" sz="1800" b="1" dirty="0" err="1" smtClean="0">
                <a:solidFill>
                  <a:schemeClr val="tx1"/>
                </a:solidFill>
                <a:latin typeface="Arial" pitchFamily="34" charset="0"/>
                <a:cs typeface="Arial" pitchFamily="34" charset="0"/>
              </a:rPr>
              <a:t>onectarse</a:t>
            </a:r>
            <a:r>
              <a:rPr lang="en-US" sz="1800" b="1" dirty="0" smtClean="0">
                <a:solidFill>
                  <a:schemeClr val="tx1"/>
                </a:solidFill>
                <a:latin typeface="Arial" pitchFamily="34" charset="0"/>
                <a:cs typeface="Arial" pitchFamily="34" charset="0"/>
              </a:rPr>
              <a:t> a la </a:t>
            </a:r>
            <a:r>
              <a:rPr lang="en-US" sz="1800" b="1" dirty="0" err="1" smtClean="0">
                <a:solidFill>
                  <a:schemeClr val="tx1"/>
                </a:solidFill>
                <a:latin typeface="Arial" pitchFamily="34" charset="0"/>
                <a:cs typeface="Arial" pitchFamily="34" charset="0"/>
              </a:rPr>
              <a:t>plataforma</a:t>
            </a:r>
            <a:r>
              <a:rPr lang="en-US" sz="1800" b="1" dirty="0" smtClean="0">
                <a:solidFill>
                  <a:schemeClr val="tx1"/>
                </a:solidFill>
                <a:latin typeface="Arial" pitchFamily="34" charset="0"/>
                <a:cs typeface="Arial" pitchFamily="34" charset="0"/>
              </a:rPr>
              <a:t> blackboard los </a:t>
            </a:r>
            <a:r>
              <a:rPr lang="en-US" sz="1800" b="1" dirty="0" err="1" smtClean="0">
                <a:solidFill>
                  <a:schemeClr val="tx1"/>
                </a:solidFill>
                <a:latin typeface="Arial" pitchFamily="34" charset="0"/>
                <a:cs typeface="Arial" pitchFamily="34" charset="0"/>
              </a:rPr>
              <a:t>días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asignados</a:t>
            </a: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  </a:t>
            </a:r>
            <a:r>
              <a:rPr lang="en-US" sz="1800" b="1" dirty="0" err="1">
                <a:solidFill>
                  <a:schemeClr val="tx1"/>
                </a:solidFill>
                <a:latin typeface="Arial" pitchFamily="34" charset="0"/>
                <a:cs typeface="Arial" pitchFamily="34" charset="0"/>
              </a:rPr>
              <a:t>R</a:t>
            </a:r>
            <a:r>
              <a:rPr lang="en-US" sz="1800" b="1" dirty="0" err="1" smtClean="0">
                <a:solidFill>
                  <a:schemeClr val="tx1"/>
                </a:solidFill>
                <a:latin typeface="Arial" pitchFamily="34" charset="0"/>
                <a:cs typeface="Arial" pitchFamily="34" charset="0"/>
              </a:rPr>
              <a:t>ealizar</a:t>
            </a:r>
            <a:r>
              <a:rPr lang="en-US" sz="1800" b="1" dirty="0" smtClean="0">
                <a:solidFill>
                  <a:schemeClr val="tx1"/>
                </a:solidFill>
                <a:latin typeface="Arial" pitchFamily="34" charset="0"/>
                <a:cs typeface="Arial" pitchFamily="34" charset="0"/>
              </a:rPr>
              <a:t> la </a:t>
            </a:r>
            <a:r>
              <a:rPr lang="es-PR" sz="1800" b="1" dirty="0" smtClean="0">
                <a:solidFill>
                  <a:schemeClr val="tx1"/>
                </a:solidFill>
                <a:latin typeface="Arial" pitchFamily="34" charset="0"/>
                <a:cs typeface="Arial" pitchFamily="34" charset="0"/>
              </a:rPr>
              <a:t>evaluación</a:t>
            </a:r>
            <a:endParaRPr lang="es-PR" sz="18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734316" y="422753"/>
            <a:ext cx="8534400" cy="516699"/>
          </a:xfrm>
        </p:spPr>
        <p:txBody>
          <a:bodyPr>
            <a:normAutofit/>
          </a:bodyPr>
          <a:lstStyle/>
          <a:p>
            <a:pPr>
              <a:buNone/>
            </a:pPr>
            <a:r>
              <a:rPr lang="en-US" sz="2000" b="1" dirty="0" err="1" smtClean="0">
                <a:solidFill>
                  <a:schemeClr val="tx1"/>
                </a:solidFill>
              </a:rPr>
              <a:t>Actividades</a:t>
            </a:r>
            <a:r>
              <a:rPr lang="en-US" sz="2000" b="1" dirty="0" smtClean="0">
                <a:solidFill>
                  <a:schemeClr val="tx1"/>
                </a:solidFill>
              </a:rPr>
              <a:t> </a:t>
            </a:r>
            <a:r>
              <a:rPr lang="en-US" sz="2000" b="1" dirty="0" err="1" smtClean="0">
                <a:solidFill>
                  <a:schemeClr val="tx1"/>
                </a:solidFill>
              </a:rPr>
              <a:t>para</a:t>
            </a:r>
            <a:r>
              <a:rPr lang="en-US" sz="2000" b="1" dirty="0" smtClean="0">
                <a:solidFill>
                  <a:schemeClr val="tx1"/>
                </a:solidFill>
              </a:rPr>
              <a:t> el </a:t>
            </a:r>
            <a:r>
              <a:rPr lang="en-US" sz="2000" b="1" dirty="0" err="1" smtClean="0">
                <a:solidFill>
                  <a:schemeClr val="tx1"/>
                </a:solidFill>
              </a:rPr>
              <a:t>logro</a:t>
            </a:r>
            <a:r>
              <a:rPr lang="en-US" sz="2000" b="1" dirty="0" smtClean="0">
                <a:solidFill>
                  <a:schemeClr val="tx1"/>
                </a:solidFill>
              </a:rPr>
              <a:t> de los </a:t>
            </a:r>
            <a:r>
              <a:rPr lang="en-US" sz="2000" b="1" dirty="0" err="1" smtClean="0">
                <a:solidFill>
                  <a:schemeClr val="tx1"/>
                </a:solidFill>
              </a:rPr>
              <a:t>componentes</a:t>
            </a:r>
            <a:endParaRPr lang="en-US" sz="2000" b="1" dirty="0">
              <a:solidFill>
                <a:schemeClr val="tx1"/>
              </a:solidFill>
            </a:endParaRPr>
          </a:p>
        </p:txBody>
      </p:sp>
    </p:spTree>
    <p:extLst>
      <p:ext uri="{BB962C8B-B14F-4D97-AF65-F5344CB8AC3E}">
        <p14:creationId xmlns:p14="http://schemas.microsoft.com/office/powerpoint/2010/main" xmlns="" val="1480753358"/>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1034" y="1202498"/>
            <a:ext cx="8534400" cy="4647157"/>
          </a:xfrm>
        </p:spPr>
        <p:txBody>
          <a:bodyPr>
            <a:normAutofit fontScale="90000"/>
          </a:bodyPr>
          <a:lstStyle/>
          <a:p>
            <a:pPr>
              <a:lnSpc>
                <a:spcPct val="150000"/>
              </a:lnSpc>
            </a:pPr>
            <a:r>
              <a:rPr lang="en-US" sz="1800" b="1" u="sng" dirty="0" err="1" smtClean="0">
                <a:solidFill>
                  <a:schemeClr val="tx1"/>
                </a:solidFill>
                <a:latin typeface="Arial" pitchFamily="34" charset="0"/>
                <a:cs typeface="Arial" pitchFamily="34" charset="0"/>
              </a:rPr>
              <a:t>Objetivos</a:t>
            </a:r>
            <a:r>
              <a:rPr lang="en-US" sz="1800" b="1" u="sng" dirty="0" smtClean="0">
                <a:solidFill>
                  <a:schemeClr val="tx1"/>
                </a:solidFill>
                <a:latin typeface="Arial" pitchFamily="34" charset="0"/>
                <a:cs typeface="Arial" pitchFamily="34" charset="0"/>
              </a:rPr>
              <a:t> </a:t>
            </a:r>
            <a:r>
              <a:rPr lang="en-US" sz="1800" b="1" u="sng" dirty="0" err="1">
                <a:solidFill>
                  <a:schemeClr val="tx1"/>
                </a:solidFill>
                <a:latin typeface="Arial" pitchFamily="34" charset="0"/>
                <a:cs typeface="Arial" pitchFamily="34" charset="0"/>
              </a:rPr>
              <a:t>G</a:t>
            </a:r>
            <a:r>
              <a:rPr lang="en-US" sz="1800" b="1" u="sng" dirty="0" err="1" smtClean="0">
                <a:solidFill>
                  <a:schemeClr val="tx1"/>
                </a:solidFill>
                <a:latin typeface="Arial" pitchFamily="34" charset="0"/>
                <a:cs typeface="Arial" pitchFamily="34" charset="0"/>
              </a:rPr>
              <a:t>enerales</a:t>
            </a:r>
            <a:r>
              <a:rPr lang="en-US" sz="1600" b="1" u="sng" dirty="0" smtClean="0">
                <a:solidFill>
                  <a:schemeClr val="tx1"/>
                </a:solidFill>
                <a:latin typeface="Arial" pitchFamily="34" charset="0"/>
                <a:cs typeface="Arial" pitchFamily="34" charset="0"/>
              </a:rPr>
              <a:t/>
            </a:r>
            <a:br>
              <a:rPr lang="en-US" sz="1600" b="1" u="sng" dirty="0" smtClean="0">
                <a:solidFill>
                  <a:schemeClr val="tx1"/>
                </a:solidFill>
                <a:latin typeface="Arial" pitchFamily="34" charset="0"/>
                <a:cs typeface="Arial" pitchFamily="34" charset="0"/>
              </a:rPr>
            </a:br>
            <a:r>
              <a:rPr lang="en-US" sz="1600" b="1" dirty="0" smtClean="0">
                <a:solidFill>
                  <a:schemeClr val="tx1"/>
                </a:solidFill>
                <a:latin typeface="Arial" pitchFamily="34" charset="0"/>
                <a:cs typeface="Arial" pitchFamily="34" charset="0"/>
              </a:rPr>
              <a:t/>
            </a:r>
            <a:br>
              <a:rPr lang="en-US" sz="1600" b="1" dirty="0" smtClean="0">
                <a:solidFill>
                  <a:schemeClr val="tx1"/>
                </a:solidFill>
                <a:latin typeface="Arial" pitchFamily="34" charset="0"/>
                <a:cs typeface="Arial" pitchFamily="34" charset="0"/>
              </a:rPr>
            </a:br>
            <a:r>
              <a:rPr lang="en-US" sz="1600" b="1" dirty="0" smtClean="0">
                <a:solidFill>
                  <a:schemeClr val="tx1"/>
                </a:solidFill>
                <a:latin typeface="Arial" pitchFamily="34" charset="0"/>
                <a:cs typeface="Arial" pitchFamily="34" charset="0"/>
              </a:rPr>
              <a:t>1</a:t>
            </a:r>
            <a:r>
              <a:rPr lang="en-US" sz="1400" b="1" dirty="0" smtClean="0">
                <a:solidFill>
                  <a:schemeClr val="tx1"/>
                </a:solidFill>
                <a:latin typeface="Arial" pitchFamily="34" charset="0"/>
                <a:cs typeface="Arial" pitchFamily="34" charset="0"/>
              </a:rPr>
              <a:t>. </a:t>
            </a:r>
            <a:r>
              <a:rPr lang="en-US" sz="1800" b="1" dirty="0">
                <a:solidFill>
                  <a:schemeClr val="tx1"/>
                </a:solidFill>
                <a:latin typeface="Arial" pitchFamily="34" charset="0"/>
                <a:cs typeface="Arial" pitchFamily="34" charset="0"/>
              </a:rPr>
              <a:t>E</a:t>
            </a:r>
            <a:r>
              <a:rPr lang="en-US" sz="1800" b="1" dirty="0" smtClean="0">
                <a:solidFill>
                  <a:schemeClr val="tx1"/>
                </a:solidFill>
                <a:latin typeface="Arial" pitchFamily="34" charset="0"/>
                <a:cs typeface="Arial" pitchFamily="34" charset="0"/>
              </a:rPr>
              <a:t>l </a:t>
            </a:r>
            <a:r>
              <a:rPr lang="en-US" sz="1800" b="1" dirty="0" err="1" smtClean="0">
                <a:solidFill>
                  <a:schemeClr val="tx1"/>
                </a:solidFill>
                <a:latin typeface="Arial" pitchFamily="34" charset="0"/>
                <a:cs typeface="Arial" pitchFamily="34" charset="0"/>
              </a:rPr>
              <a:t>estudiante</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será</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instruído</a:t>
            </a:r>
            <a:r>
              <a:rPr lang="en-US" sz="1800" b="1" dirty="0" smtClean="0">
                <a:solidFill>
                  <a:schemeClr val="tx1"/>
                </a:solidFill>
                <a:latin typeface="Arial" pitchFamily="34" charset="0"/>
                <a:cs typeface="Arial" pitchFamily="34" charset="0"/>
              </a:rPr>
              <a:t> en los </a:t>
            </a:r>
            <a:r>
              <a:rPr lang="en-US" sz="1800" b="1" dirty="0" err="1" smtClean="0">
                <a:solidFill>
                  <a:schemeClr val="tx1"/>
                </a:solidFill>
                <a:latin typeface="Arial" pitchFamily="34" charset="0"/>
                <a:cs typeface="Arial" pitchFamily="34" charset="0"/>
              </a:rPr>
              <a:t>conceptos</a:t>
            </a:r>
            <a:r>
              <a:rPr lang="en-US" sz="1800" b="1" dirty="0" smtClean="0">
                <a:solidFill>
                  <a:schemeClr val="tx1"/>
                </a:solidFill>
                <a:latin typeface="Arial" pitchFamily="34" charset="0"/>
                <a:cs typeface="Arial" pitchFamily="34" charset="0"/>
              </a:rPr>
              <a:t>, teorias y </a:t>
            </a:r>
            <a:r>
              <a:rPr lang="en-US" sz="1800" b="1" dirty="0" err="1" smtClean="0">
                <a:solidFill>
                  <a:schemeClr val="tx1"/>
                </a:solidFill>
                <a:latin typeface="Arial" pitchFamily="34" charset="0"/>
                <a:cs typeface="Arial" pitchFamily="34" charset="0"/>
              </a:rPr>
              <a:t>procedimientos</a:t>
            </a:r>
            <a:r>
              <a:rPr lang="en-US" sz="1800" b="1" dirty="0" smtClean="0">
                <a:solidFill>
                  <a:schemeClr val="tx1"/>
                </a:solidFill>
                <a:latin typeface="Arial" pitchFamily="34" charset="0"/>
                <a:cs typeface="Arial" pitchFamily="34" charset="0"/>
              </a:rPr>
              <a:t> de </a:t>
            </a:r>
            <a:r>
              <a:rPr lang="en-US" sz="1800" b="1" dirty="0" err="1" smtClean="0">
                <a:solidFill>
                  <a:schemeClr val="tx1"/>
                </a:solidFill>
                <a:latin typeface="Arial" pitchFamily="34" charset="0"/>
                <a:cs typeface="Arial" pitchFamily="34" charset="0"/>
              </a:rPr>
              <a:t>corte</a:t>
            </a:r>
            <a:r>
              <a:rPr lang="en-US" sz="1800" b="1" dirty="0" smtClean="0">
                <a:solidFill>
                  <a:schemeClr val="tx1"/>
                </a:solidFill>
                <a:latin typeface="Arial" pitchFamily="34" charset="0"/>
                <a:cs typeface="Arial" pitchFamily="34" charset="0"/>
              </a:rPr>
              <a:t>.</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2. El </a:t>
            </a:r>
            <a:r>
              <a:rPr lang="en-US" sz="1800" b="1" dirty="0" err="1" smtClean="0">
                <a:solidFill>
                  <a:schemeClr val="tx1"/>
                </a:solidFill>
                <a:latin typeface="Arial" pitchFamily="34" charset="0"/>
                <a:cs typeface="Arial" pitchFamily="34" charset="0"/>
              </a:rPr>
              <a:t>estudiante</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aprenderá</a:t>
            </a:r>
            <a:r>
              <a:rPr lang="en-US" sz="1800" b="1" dirty="0" smtClean="0">
                <a:solidFill>
                  <a:schemeClr val="tx1"/>
                </a:solidFill>
                <a:latin typeface="Arial" pitchFamily="34" charset="0"/>
                <a:cs typeface="Arial" pitchFamily="34" charset="0"/>
              </a:rPr>
              <a:t> a </a:t>
            </a:r>
            <a:r>
              <a:rPr lang="en-US" sz="1800" b="1" dirty="0" err="1" smtClean="0">
                <a:solidFill>
                  <a:schemeClr val="tx1"/>
                </a:solidFill>
                <a:latin typeface="Arial" pitchFamily="34" charset="0"/>
                <a:cs typeface="Arial" pitchFamily="34" charset="0"/>
              </a:rPr>
              <a:t>utilizar</a:t>
            </a:r>
            <a:r>
              <a:rPr lang="en-US" sz="1800" b="1" dirty="0" smtClean="0">
                <a:solidFill>
                  <a:schemeClr val="tx1"/>
                </a:solidFill>
                <a:latin typeface="Arial" pitchFamily="34" charset="0"/>
                <a:cs typeface="Arial" pitchFamily="34" charset="0"/>
              </a:rPr>
              <a:t> los </a:t>
            </a:r>
            <a:r>
              <a:rPr lang="en-US" sz="1800" b="1" dirty="0" err="1" smtClean="0">
                <a:solidFill>
                  <a:schemeClr val="tx1"/>
                </a:solidFill>
                <a:latin typeface="Arial" pitchFamily="34" charset="0"/>
                <a:cs typeface="Arial" pitchFamily="34" charset="0"/>
              </a:rPr>
              <a:t>equipos</a:t>
            </a:r>
            <a:r>
              <a:rPr lang="en-US" sz="1800" b="1" dirty="0" smtClean="0">
                <a:solidFill>
                  <a:schemeClr val="tx1"/>
                </a:solidFill>
                <a:latin typeface="Arial" pitchFamily="34" charset="0"/>
                <a:cs typeface="Arial" pitchFamily="34" charset="0"/>
              </a:rPr>
              <a:t> e </a:t>
            </a:r>
            <a:r>
              <a:rPr lang="en-US" sz="1800" b="1" dirty="0" err="1" smtClean="0">
                <a:solidFill>
                  <a:schemeClr val="tx1"/>
                </a:solidFill>
                <a:latin typeface="Arial" pitchFamily="34" charset="0"/>
                <a:cs typeface="Arial" pitchFamily="34" charset="0"/>
              </a:rPr>
              <a:t>instrumentos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relacionados</a:t>
            </a:r>
            <a:r>
              <a:rPr lang="en-US" sz="1800" b="1" dirty="0" smtClean="0">
                <a:solidFill>
                  <a:schemeClr val="tx1"/>
                </a:solidFill>
                <a:latin typeface="Arial" pitchFamily="34" charset="0"/>
                <a:cs typeface="Arial" pitchFamily="34" charset="0"/>
              </a:rPr>
              <a:t> a la </a:t>
            </a:r>
            <a:r>
              <a:rPr lang="en-US" sz="1800" b="1" dirty="0" err="1" smtClean="0">
                <a:solidFill>
                  <a:schemeClr val="tx1"/>
                </a:solidFill>
                <a:latin typeface="Arial" pitchFamily="34" charset="0"/>
                <a:cs typeface="Arial" pitchFamily="34" charset="0"/>
              </a:rPr>
              <a:t>realización</a:t>
            </a:r>
            <a:r>
              <a:rPr lang="en-US" sz="1800" b="1" dirty="0" smtClean="0">
                <a:solidFill>
                  <a:schemeClr val="tx1"/>
                </a:solidFill>
                <a:latin typeface="Arial" pitchFamily="34" charset="0"/>
                <a:cs typeface="Arial" pitchFamily="34" charset="0"/>
              </a:rPr>
              <a:t> de </a:t>
            </a:r>
            <a:r>
              <a:rPr lang="en-US" sz="1800" b="1" dirty="0" err="1" smtClean="0">
                <a:solidFill>
                  <a:schemeClr val="tx1"/>
                </a:solidFill>
                <a:latin typeface="Arial" pitchFamily="34" charset="0"/>
                <a:cs typeface="Arial" pitchFamily="34" charset="0"/>
              </a:rPr>
              <a:t>diferentes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tipos</a:t>
            </a:r>
            <a:r>
              <a:rPr lang="en-US" sz="1800" b="1" dirty="0" smtClean="0">
                <a:solidFill>
                  <a:schemeClr val="tx1"/>
                </a:solidFill>
                <a:latin typeface="Arial" pitchFamily="34" charset="0"/>
                <a:cs typeface="Arial" pitchFamily="34" charset="0"/>
              </a:rPr>
              <a:t> de </a:t>
            </a:r>
            <a:r>
              <a:rPr lang="en-US" sz="1800" b="1" dirty="0" err="1" smtClean="0">
                <a:solidFill>
                  <a:schemeClr val="tx1"/>
                </a:solidFill>
                <a:latin typeface="Arial" pitchFamily="34" charset="0"/>
                <a:cs typeface="Arial" pitchFamily="34" charset="0"/>
              </a:rPr>
              <a:t>corte</a:t>
            </a:r>
            <a:r>
              <a:rPr lang="en-US" sz="1800" b="1" dirty="0" smtClean="0">
                <a:solidFill>
                  <a:schemeClr val="tx1"/>
                </a:solidFill>
                <a:latin typeface="Arial" pitchFamily="34" charset="0"/>
                <a:cs typeface="Arial" pitchFamily="34" charset="0"/>
              </a:rPr>
              <a:t>.</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3. El </a:t>
            </a:r>
            <a:r>
              <a:rPr lang="en-US" sz="1800" b="1" dirty="0" err="1" smtClean="0">
                <a:solidFill>
                  <a:schemeClr val="tx1"/>
                </a:solidFill>
                <a:latin typeface="Arial" pitchFamily="34" charset="0"/>
                <a:cs typeface="Arial" pitchFamily="34" charset="0"/>
              </a:rPr>
              <a:t>estudiante</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será</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instruído</a:t>
            </a:r>
            <a:r>
              <a:rPr lang="en-US" sz="1800" b="1" dirty="0" smtClean="0">
                <a:solidFill>
                  <a:schemeClr val="tx1"/>
                </a:solidFill>
                <a:latin typeface="Arial" pitchFamily="34" charset="0"/>
                <a:cs typeface="Arial" pitchFamily="34" charset="0"/>
              </a:rPr>
              <a:t> en las </a:t>
            </a:r>
            <a:r>
              <a:rPr lang="en-US" sz="1800" b="1" dirty="0" err="1" smtClean="0">
                <a:solidFill>
                  <a:schemeClr val="tx1"/>
                </a:solidFill>
                <a:latin typeface="Arial" pitchFamily="34" charset="0"/>
                <a:cs typeface="Arial" pitchFamily="34" charset="0"/>
              </a:rPr>
              <a:t>diferentes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técnicas</a:t>
            </a:r>
            <a:r>
              <a:rPr lang="en-US" sz="1800" b="1" dirty="0" smtClean="0">
                <a:solidFill>
                  <a:schemeClr val="tx1"/>
                </a:solidFill>
                <a:latin typeface="Arial" pitchFamily="34" charset="0"/>
                <a:cs typeface="Arial" pitchFamily="34" charset="0"/>
              </a:rPr>
              <a:t> y </a:t>
            </a:r>
            <a:r>
              <a:rPr lang="en-US" sz="1800" b="1" dirty="0" err="1" smtClean="0">
                <a:solidFill>
                  <a:schemeClr val="tx1"/>
                </a:solidFill>
                <a:latin typeface="Arial" pitchFamily="34" charset="0"/>
                <a:cs typeface="Arial" pitchFamily="34" charset="0"/>
              </a:rPr>
              <a:t>procedimientos</a:t>
            </a:r>
            <a:r>
              <a:rPr lang="en-US" sz="1800" b="1" dirty="0" smtClean="0">
                <a:solidFill>
                  <a:schemeClr val="tx1"/>
                </a:solidFill>
                <a:latin typeface="Arial" pitchFamily="34" charset="0"/>
                <a:cs typeface="Arial" pitchFamily="34" charset="0"/>
              </a:rPr>
              <a:t> de </a:t>
            </a:r>
            <a:r>
              <a:rPr lang="en-US" sz="1800" b="1" dirty="0" err="1" smtClean="0">
                <a:solidFill>
                  <a:schemeClr val="tx1"/>
                </a:solidFill>
                <a:latin typeface="Arial" pitchFamily="34" charset="0"/>
                <a:cs typeface="Arial" pitchFamily="34" charset="0"/>
              </a:rPr>
              <a:t>cortes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básicos</a:t>
            </a:r>
            <a:r>
              <a:rPr lang="en-US" sz="1800" b="1" dirty="0" smtClean="0">
                <a:solidFill>
                  <a:schemeClr val="tx1"/>
                </a:solidFill>
                <a:latin typeface="Arial" pitchFamily="34" charset="0"/>
                <a:cs typeface="Arial" pitchFamily="34" charset="0"/>
              </a:rPr>
              <a:t> hasta 45 </a:t>
            </a:r>
            <a:r>
              <a:rPr lang="en-US" sz="1800" b="1" dirty="0" err="1" smtClean="0">
                <a:solidFill>
                  <a:schemeClr val="tx1"/>
                </a:solidFill>
                <a:latin typeface="Arial" pitchFamily="34" charset="0"/>
                <a:cs typeface="Arial" pitchFamily="34" charset="0"/>
              </a:rPr>
              <a:t>grados</a:t>
            </a:r>
            <a:r>
              <a:rPr lang="en-US" sz="1800" b="1" dirty="0" smtClean="0">
                <a:solidFill>
                  <a:schemeClr val="tx1"/>
                </a:solidFill>
                <a:latin typeface="Arial" pitchFamily="34" charset="0"/>
                <a:cs typeface="Arial" pitchFamily="34" charset="0"/>
              </a:rPr>
              <a:t>.</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4. El </a:t>
            </a:r>
            <a:r>
              <a:rPr lang="en-US" sz="1800" b="1" dirty="0" err="1" smtClean="0">
                <a:solidFill>
                  <a:schemeClr val="tx1"/>
                </a:solidFill>
                <a:latin typeface="Arial" pitchFamily="34" charset="0"/>
                <a:cs typeface="Arial" pitchFamily="34" charset="0"/>
              </a:rPr>
              <a:t>estudiante</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conocerá</a:t>
            </a:r>
            <a:r>
              <a:rPr lang="en-US" sz="1800" b="1" dirty="0" smtClean="0">
                <a:solidFill>
                  <a:schemeClr val="tx1"/>
                </a:solidFill>
                <a:latin typeface="Arial" pitchFamily="34" charset="0"/>
                <a:cs typeface="Arial" pitchFamily="34" charset="0"/>
              </a:rPr>
              <a:t> los </a:t>
            </a:r>
            <a:r>
              <a:rPr lang="en-US" sz="1800" b="1" dirty="0" err="1" smtClean="0">
                <a:solidFill>
                  <a:schemeClr val="tx1"/>
                </a:solidFill>
                <a:latin typeface="Arial" pitchFamily="34" charset="0"/>
                <a:cs typeface="Arial" pitchFamily="34" charset="0"/>
              </a:rPr>
              <a:t>diferentes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tipos</a:t>
            </a:r>
            <a:r>
              <a:rPr lang="en-US" sz="1800" b="1" dirty="0" smtClean="0">
                <a:solidFill>
                  <a:schemeClr val="tx1"/>
                </a:solidFill>
                <a:latin typeface="Arial" pitchFamily="34" charset="0"/>
                <a:cs typeface="Arial" pitchFamily="34" charset="0"/>
              </a:rPr>
              <a:t> de </a:t>
            </a:r>
            <a:r>
              <a:rPr lang="en-US" sz="1800" b="1" dirty="0" err="1" smtClean="0">
                <a:solidFill>
                  <a:schemeClr val="tx1"/>
                </a:solidFill>
                <a:latin typeface="Arial" pitchFamily="34" charset="0"/>
                <a:cs typeface="Arial" pitchFamily="34" charset="0"/>
              </a:rPr>
              <a:t>cortes</a:t>
            </a:r>
            <a:r>
              <a:rPr lang="en-US" sz="1800" b="1" dirty="0" smtClean="0">
                <a:solidFill>
                  <a:schemeClr val="tx1"/>
                </a:solidFill>
                <a:latin typeface="Arial" pitchFamily="34" charset="0"/>
                <a:cs typeface="Arial" pitchFamily="34" charset="0"/>
              </a:rPr>
              <a:t> y las </a:t>
            </a:r>
            <a:r>
              <a:rPr lang="en-US" sz="1800" b="1" dirty="0" err="1" smtClean="0">
                <a:solidFill>
                  <a:schemeClr val="tx1"/>
                </a:solidFill>
                <a:latin typeface="Arial" pitchFamily="34" charset="0"/>
                <a:cs typeface="Arial" pitchFamily="34" charset="0"/>
              </a:rPr>
              <a:t>sugerencias</a:t>
            </a:r>
            <a:r>
              <a:rPr lang="en-US" sz="1800" b="1" dirty="0" smtClean="0">
                <a:solidFill>
                  <a:schemeClr val="tx1"/>
                </a:solidFill>
                <a:latin typeface="Arial" pitchFamily="34" charset="0"/>
                <a:cs typeface="Arial" pitchFamily="34" charset="0"/>
              </a:rPr>
              <a:t> de </a:t>
            </a:r>
            <a:r>
              <a:rPr lang="en-US" sz="1800" b="1" dirty="0" err="1" smtClean="0">
                <a:solidFill>
                  <a:schemeClr val="tx1"/>
                </a:solidFill>
                <a:latin typeface="Arial" pitchFamily="34" charset="0"/>
                <a:cs typeface="Arial" pitchFamily="34" charset="0"/>
              </a:rPr>
              <a:t>realización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según</a:t>
            </a:r>
            <a:r>
              <a:rPr lang="en-US" sz="1800" b="1" dirty="0" smtClean="0">
                <a:solidFill>
                  <a:schemeClr val="tx1"/>
                </a:solidFill>
                <a:latin typeface="Arial" pitchFamily="34" charset="0"/>
                <a:cs typeface="Arial" pitchFamily="34" charset="0"/>
              </a:rPr>
              <a:t> las </a:t>
            </a:r>
            <a:r>
              <a:rPr lang="en-US" sz="1800" b="1" dirty="0" err="1" smtClean="0">
                <a:solidFill>
                  <a:schemeClr val="tx1"/>
                </a:solidFill>
                <a:latin typeface="Arial" pitchFamily="34" charset="0"/>
                <a:cs typeface="Arial" pitchFamily="34" charset="0"/>
              </a:rPr>
              <a:t>características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faciales</a:t>
            </a:r>
            <a:r>
              <a:rPr lang="en-US" sz="1800" b="1" dirty="0" smtClean="0">
                <a:solidFill>
                  <a:schemeClr val="tx1"/>
                </a:solidFill>
                <a:latin typeface="Arial" pitchFamily="34" charset="0"/>
                <a:cs typeface="Arial" pitchFamily="34" charset="0"/>
              </a:rPr>
              <a:t> del </a:t>
            </a:r>
            <a:r>
              <a:rPr lang="en-US" sz="1800" b="1" dirty="0" err="1" smtClean="0">
                <a:solidFill>
                  <a:schemeClr val="tx1"/>
                </a:solidFill>
                <a:latin typeface="Arial" pitchFamily="34" charset="0"/>
                <a:cs typeface="Arial" pitchFamily="34" charset="0"/>
              </a:rPr>
              <a:t>cliente</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edad</a:t>
            </a:r>
            <a:r>
              <a:rPr lang="en-US" sz="1800" b="1" dirty="0" smtClean="0">
                <a:solidFill>
                  <a:schemeClr val="tx1"/>
                </a:solidFill>
                <a:latin typeface="Arial" pitchFamily="34" charset="0"/>
                <a:cs typeface="Arial" pitchFamily="34" charset="0"/>
              </a:rPr>
              <a:t> y la </a:t>
            </a:r>
            <a:r>
              <a:rPr lang="en-US" sz="1800" b="1" dirty="0" err="1" smtClean="0">
                <a:solidFill>
                  <a:schemeClr val="tx1"/>
                </a:solidFill>
                <a:latin typeface="Arial" pitchFamily="34" charset="0"/>
                <a:cs typeface="Arial" pitchFamily="34" charset="0"/>
              </a:rPr>
              <a:t>ocasion</a:t>
            </a:r>
            <a:r>
              <a:rPr lang="en-US" sz="1800" b="1" dirty="0" smtClean="0">
                <a:solidFill>
                  <a:schemeClr val="tx1"/>
                </a:solidFill>
                <a:latin typeface="Arial" pitchFamily="34" charset="0"/>
                <a:cs typeface="Arial" pitchFamily="34" charset="0"/>
              </a:rPr>
              <a:t>.</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5. El </a:t>
            </a:r>
            <a:r>
              <a:rPr lang="en-US" sz="1800" b="1" dirty="0" err="1" smtClean="0">
                <a:solidFill>
                  <a:schemeClr val="tx1"/>
                </a:solidFill>
                <a:latin typeface="Arial" pitchFamily="34" charset="0"/>
                <a:cs typeface="Arial" pitchFamily="34" charset="0"/>
              </a:rPr>
              <a:t>estudiante</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hará</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uso</a:t>
            </a:r>
            <a:r>
              <a:rPr lang="en-US" sz="1800" b="1" dirty="0" smtClean="0">
                <a:solidFill>
                  <a:schemeClr val="tx1"/>
                </a:solidFill>
                <a:latin typeface="Arial" pitchFamily="34" charset="0"/>
                <a:cs typeface="Arial" pitchFamily="34" charset="0"/>
              </a:rPr>
              <a:t> de la </a:t>
            </a:r>
            <a:r>
              <a:rPr lang="en-US" sz="1800" b="1" dirty="0" err="1" smtClean="0">
                <a:solidFill>
                  <a:schemeClr val="tx1"/>
                </a:solidFill>
                <a:latin typeface="Arial" pitchFamily="34" charset="0"/>
                <a:cs typeface="Arial" pitchFamily="34" charset="0"/>
              </a:rPr>
              <a:t>plataforma</a:t>
            </a:r>
            <a:r>
              <a:rPr lang="en-US" sz="1800" b="1" dirty="0" smtClean="0">
                <a:solidFill>
                  <a:schemeClr val="tx1"/>
                </a:solidFill>
                <a:latin typeface="Arial" pitchFamily="34" charset="0"/>
                <a:cs typeface="Arial" pitchFamily="34" charset="0"/>
              </a:rPr>
              <a:t> de Blackboard </a:t>
            </a:r>
            <a:r>
              <a:rPr lang="en-US" sz="1800" b="1" dirty="0" err="1" smtClean="0">
                <a:solidFill>
                  <a:schemeClr val="tx1"/>
                </a:solidFill>
                <a:latin typeface="Arial" pitchFamily="34" charset="0"/>
                <a:cs typeface="Arial" pitchFamily="34" charset="0"/>
              </a:rPr>
              <a:t>como</a:t>
            </a:r>
            <a:r>
              <a:rPr lang="en-US" sz="1800" b="1" dirty="0" smtClean="0">
                <a:solidFill>
                  <a:schemeClr val="tx1"/>
                </a:solidFill>
                <a:latin typeface="Arial" pitchFamily="34" charset="0"/>
                <a:cs typeface="Arial" pitchFamily="34" charset="0"/>
              </a:rPr>
              <a:t> parte del </a:t>
            </a:r>
            <a:r>
              <a:rPr lang="en-US" sz="1800" b="1" dirty="0" err="1" smtClean="0">
                <a:solidFill>
                  <a:schemeClr val="tx1"/>
                </a:solidFill>
                <a:latin typeface="Arial" pitchFamily="34" charset="0"/>
                <a:cs typeface="Arial" pitchFamily="34" charset="0"/>
              </a:rPr>
              <a:t>curso</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híbrido</a:t>
            </a:r>
            <a:r>
              <a:rPr lang="en-US" sz="1800" b="1" dirty="0" smtClean="0">
                <a:solidFill>
                  <a:schemeClr val="tx1"/>
                </a:solidFill>
                <a:latin typeface="Arial" pitchFamily="34" charset="0"/>
                <a:cs typeface="Arial" pitchFamily="34" charset="0"/>
              </a:rPr>
              <a:t>.</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800" b="1" dirty="0">
                <a:solidFill>
                  <a:schemeClr val="tx1"/>
                </a:solidFill>
                <a:latin typeface="Arial" pitchFamily="34" charset="0"/>
                <a:cs typeface="Arial" pitchFamily="34" charset="0"/>
              </a:rPr>
              <a:t/>
            </a:r>
            <a:br>
              <a:rPr lang="en-US" sz="1800" b="1" dirty="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r>
              <a:rPr lang="en-US" sz="1400" b="1" dirty="0" smtClean="0">
                <a:solidFill>
                  <a:schemeClr val="tx1"/>
                </a:solidFill>
                <a:latin typeface="Arial" pitchFamily="34" charset="0"/>
                <a:cs typeface="Arial" pitchFamily="34" charset="0"/>
              </a:rPr>
              <a:t/>
            </a:r>
            <a:br>
              <a:rPr lang="en-US" sz="1400" b="1" dirty="0" smtClean="0">
                <a:solidFill>
                  <a:schemeClr val="tx1"/>
                </a:solidFill>
                <a:latin typeface="Arial" pitchFamily="34" charset="0"/>
                <a:cs typeface="Arial" pitchFamily="34" charset="0"/>
              </a:rPr>
            </a:br>
            <a:endParaRPr lang="en-US" sz="1400" b="1" dirty="0">
              <a:solidFill>
                <a:schemeClr val="tx1"/>
              </a:solidFill>
              <a:latin typeface="Arial" pitchFamily="34" charset="0"/>
              <a:cs typeface="Arial" pitchFamily="34" charset="0"/>
            </a:endParaRPr>
          </a:p>
        </p:txBody>
      </p:sp>
      <p:sp>
        <p:nvSpPr>
          <p:cNvPr id="5" name="Content Placeholder 4"/>
          <p:cNvSpPr>
            <a:spLocks noGrp="1"/>
          </p:cNvSpPr>
          <p:nvPr>
            <p:ph idx="1"/>
          </p:nvPr>
        </p:nvSpPr>
        <p:spPr>
          <a:xfrm>
            <a:off x="1561034" y="397701"/>
            <a:ext cx="8534400" cy="529225"/>
          </a:xfrm>
        </p:spPr>
        <p:txBody>
          <a:bodyPr/>
          <a:lstStyle/>
          <a:p>
            <a:pPr>
              <a:buNone/>
            </a:pPr>
            <a:r>
              <a:rPr lang="en-US" b="1" dirty="0" err="1" smtClean="0">
                <a:solidFill>
                  <a:schemeClr val="tx1"/>
                </a:solidFill>
              </a:rPr>
              <a:t>Segunda</a:t>
            </a:r>
            <a:r>
              <a:rPr lang="en-US" b="1" dirty="0" smtClean="0">
                <a:solidFill>
                  <a:schemeClr val="tx1"/>
                </a:solidFill>
              </a:rPr>
              <a:t> </a:t>
            </a:r>
            <a:r>
              <a:rPr lang="en-US" b="1" dirty="0" err="1" smtClean="0">
                <a:solidFill>
                  <a:schemeClr val="tx1"/>
                </a:solidFill>
              </a:rPr>
              <a:t>fase</a:t>
            </a:r>
            <a:r>
              <a:rPr lang="en-US" b="1" dirty="0" smtClean="0">
                <a:solidFill>
                  <a:schemeClr val="tx1"/>
                </a:solidFill>
              </a:rPr>
              <a:t> – </a:t>
            </a:r>
            <a:r>
              <a:rPr lang="en-US" b="1" dirty="0" err="1" smtClean="0">
                <a:solidFill>
                  <a:schemeClr val="tx1"/>
                </a:solidFill>
              </a:rPr>
              <a:t>Diseño</a:t>
            </a:r>
            <a:endParaRPr lang="en-US" b="1" dirty="0">
              <a:solidFill>
                <a:schemeClr val="tx1"/>
              </a:solidFill>
            </a:endParaRPr>
          </a:p>
        </p:txBody>
      </p:sp>
    </p:spTree>
    <p:extLst>
      <p:ext uri="{BB962C8B-B14F-4D97-AF65-F5344CB8AC3E}">
        <p14:creationId xmlns:p14="http://schemas.microsoft.com/office/powerpoint/2010/main" xmlns="" val="241001875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576" y="1127341"/>
            <a:ext cx="8534400" cy="6313118"/>
          </a:xfrm>
        </p:spPr>
        <p:txBody>
          <a:bodyPr>
            <a:normAutofit/>
          </a:bodyPr>
          <a:lstStyle/>
          <a:p>
            <a:pPr>
              <a:lnSpc>
                <a:spcPct val="150000"/>
              </a:lnSpc>
            </a:pPr>
            <a:r>
              <a:rPr lang="en-US" sz="2000" b="1" dirty="0" smtClean="0">
                <a:solidFill>
                  <a:schemeClr val="tx1"/>
                </a:solidFill>
                <a:latin typeface="Arial" panose="020B0604020202020204" pitchFamily="34" charset="0"/>
                <a:cs typeface="Arial" panose="020B0604020202020204" pitchFamily="34" charset="0"/>
              </a:rPr>
              <a:t>1. </a:t>
            </a:r>
            <a:r>
              <a:rPr lang="en-US" sz="2000" b="1" dirty="0" err="1" smtClean="0">
                <a:solidFill>
                  <a:schemeClr val="tx1"/>
                </a:solidFill>
                <a:latin typeface="Arial" panose="020B0604020202020204" pitchFamily="34" charset="0"/>
                <a:cs typeface="Arial" panose="020B0604020202020204" pitchFamily="34" charset="0"/>
              </a:rPr>
              <a:t>Introducción</a:t>
            </a:r>
            <a:r>
              <a:rPr lang="en-US" sz="2000" b="1" dirty="0" smtClean="0">
                <a:solidFill>
                  <a:schemeClr val="tx1"/>
                </a:solidFill>
                <a:latin typeface="Arial" panose="020B0604020202020204" pitchFamily="34" charset="0"/>
                <a:cs typeface="Arial" panose="020B0604020202020204" pitchFamily="34" charset="0"/>
              </a:rPr>
              <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2. Origen del </a:t>
            </a:r>
            <a:r>
              <a:rPr lang="en-US" sz="2000" b="1" dirty="0" err="1">
                <a:solidFill>
                  <a:schemeClr val="tx1"/>
                </a:solidFill>
                <a:latin typeface="Arial" panose="020B0604020202020204" pitchFamily="34" charset="0"/>
                <a:cs typeface="Arial" panose="020B0604020202020204" pitchFamily="34" charset="0"/>
              </a:rPr>
              <a:t>M</a:t>
            </a:r>
            <a:r>
              <a:rPr lang="en-US" sz="2000" b="1" dirty="0" err="1" smtClean="0">
                <a:solidFill>
                  <a:schemeClr val="tx1"/>
                </a:solidFill>
                <a:latin typeface="Arial" panose="020B0604020202020204" pitchFamily="34" charset="0"/>
                <a:cs typeface="Arial" panose="020B0604020202020204" pitchFamily="34" charset="0"/>
              </a:rPr>
              <a:t>odelo</a:t>
            </a:r>
            <a:r>
              <a:rPr lang="en-US" sz="2000" b="1" dirty="0" smtClean="0">
                <a:solidFill>
                  <a:schemeClr val="tx1"/>
                </a:solidFill>
                <a:latin typeface="Arial" panose="020B0604020202020204" pitchFamily="34" charset="0"/>
                <a:cs typeface="Arial" panose="020B0604020202020204" pitchFamily="34" charset="0"/>
              </a:rPr>
              <a:t> ADDIE</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3. </a:t>
            </a:r>
            <a:r>
              <a:rPr lang="en-US" sz="2000" b="1" dirty="0" err="1" smtClean="0">
                <a:solidFill>
                  <a:schemeClr val="tx1"/>
                </a:solidFill>
                <a:latin typeface="Arial" panose="020B0604020202020204" pitchFamily="34" charset="0"/>
                <a:cs typeface="Arial" panose="020B0604020202020204" pitchFamily="34" charset="0"/>
              </a:rPr>
              <a:t>Teoría</a:t>
            </a:r>
            <a:r>
              <a:rPr lang="en-US" sz="2000" b="1" dirty="0" smtClean="0">
                <a:solidFill>
                  <a:schemeClr val="tx1"/>
                </a:solidFill>
                <a:latin typeface="Arial" panose="020B0604020202020204" pitchFamily="34" charset="0"/>
                <a:cs typeface="Arial" panose="020B0604020202020204" pitchFamily="34" charset="0"/>
              </a:rPr>
              <a:t> </a:t>
            </a:r>
            <a:r>
              <a:rPr lang="en-US" sz="2000" b="1" dirty="0" err="1" smtClean="0">
                <a:solidFill>
                  <a:schemeClr val="tx1"/>
                </a:solidFill>
                <a:latin typeface="Arial" panose="020B0604020202020204" pitchFamily="34" charset="0"/>
                <a:cs typeface="Arial" panose="020B0604020202020204" pitchFamily="34" charset="0"/>
              </a:rPr>
              <a:t>Constructivista</a:t>
            </a:r>
            <a:r>
              <a:rPr lang="en-US" sz="2000" b="1" dirty="0" smtClean="0">
                <a:solidFill>
                  <a:schemeClr val="tx1"/>
                </a:solidFill>
                <a:latin typeface="Arial" panose="020B0604020202020204" pitchFamily="34" charset="0"/>
                <a:cs typeface="Arial" panose="020B0604020202020204" pitchFamily="34" charset="0"/>
              </a:rPr>
              <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4. </a:t>
            </a:r>
            <a:r>
              <a:rPr lang="en-US" sz="2000" b="1" dirty="0" err="1">
                <a:solidFill>
                  <a:schemeClr val="tx1"/>
                </a:solidFill>
                <a:latin typeface="Arial" panose="020B0604020202020204" pitchFamily="34" charset="0"/>
                <a:cs typeface="Arial" panose="020B0604020202020204" pitchFamily="34" charset="0"/>
              </a:rPr>
              <a:t>M</a:t>
            </a:r>
            <a:r>
              <a:rPr lang="en-US" sz="2000" b="1" dirty="0" err="1" smtClean="0">
                <a:solidFill>
                  <a:schemeClr val="tx1"/>
                </a:solidFill>
                <a:latin typeface="Arial" panose="020B0604020202020204" pitchFamily="34" charset="0"/>
                <a:cs typeface="Arial" panose="020B0604020202020204" pitchFamily="34" charset="0"/>
              </a:rPr>
              <a:t>etodologías</a:t>
            </a:r>
            <a:r>
              <a:rPr lang="en-US" sz="2000" b="1" dirty="0" smtClean="0">
                <a:solidFill>
                  <a:schemeClr val="tx1"/>
                </a:solidFill>
                <a:latin typeface="Arial" panose="020B0604020202020204" pitchFamily="34" charset="0"/>
                <a:cs typeface="Arial" panose="020B0604020202020204" pitchFamily="34" charset="0"/>
              </a:rPr>
              <a:t> </a:t>
            </a:r>
            <a:r>
              <a:rPr lang="en-US" sz="2000" b="1" dirty="0" err="1" smtClean="0">
                <a:solidFill>
                  <a:schemeClr val="tx1"/>
                </a:solidFill>
                <a:latin typeface="Arial" panose="020B0604020202020204" pitchFamily="34" charset="0"/>
                <a:cs typeface="Arial" panose="020B0604020202020204" pitchFamily="34" charset="0"/>
              </a:rPr>
              <a:t>Constructivistas</a:t>
            </a:r>
            <a:r>
              <a:rPr lang="en-US" sz="2000" b="1" dirty="0" smtClean="0">
                <a:solidFill>
                  <a:schemeClr val="tx1"/>
                </a:solidFill>
                <a:latin typeface="Arial" panose="020B0604020202020204" pitchFamily="34" charset="0"/>
                <a:cs typeface="Arial" panose="020B0604020202020204" pitchFamily="34" charset="0"/>
              </a:rPr>
              <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5. Lev </a:t>
            </a:r>
            <a:r>
              <a:rPr lang="en-US" sz="2000" b="1" dirty="0" err="1" smtClean="0">
                <a:solidFill>
                  <a:schemeClr val="tx1"/>
                </a:solidFill>
                <a:latin typeface="Arial" panose="020B0604020202020204" pitchFamily="34" charset="0"/>
                <a:cs typeface="Arial" panose="020B0604020202020204" pitchFamily="34" charset="0"/>
              </a:rPr>
              <a:t>Vigostsky</a:t>
            </a:r>
            <a:r>
              <a:rPr lang="en-US" sz="2000" b="1" dirty="0" smtClean="0">
                <a:solidFill>
                  <a:schemeClr val="tx1"/>
                </a:solidFill>
                <a:latin typeface="Arial" panose="020B0604020202020204" pitchFamily="34" charset="0"/>
                <a:cs typeface="Arial" panose="020B0604020202020204" pitchFamily="34" charset="0"/>
              </a:rPr>
              <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6. Jean Piaget</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7. </a:t>
            </a:r>
            <a:r>
              <a:rPr lang="en-US" sz="2000" b="1" dirty="0" err="1" smtClean="0">
                <a:solidFill>
                  <a:schemeClr val="tx1"/>
                </a:solidFill>
                <a:latin typeface="Arial" panose="020B0604020202020204" pitchFamily="34" charset="0"/>
                <a:cs typeface="Arial" panose="020B0604020202020204" pitchFamily="34" charset="0"/>
              </a:rPr>
              <a:t>Teoría</a:t>
            </a:r>
            <a:r>
              <a:rPr lang="en-US" sz="2000" b="1" dirty="0" smtClean="0">
                <a:solidFill>
                  <a:schemeClr val="tx1"/>
                </a:solidFill>
                <a:latin typeface="Arial" panose="020B0604020202020204" pitchFamily="34" charset="0"/>
                <a:cs typeface="Arial" panose="020B0604020202020204" pitchFamily="34" charset="0"/>
              </a:rPr>
              <a:t> </a:t>
            </a:r>
            <a:r>
              <a:rPr lang="en-US" sz="2000" b="1" dirty="0" err="1" smtClean="0">
                <a:solidFill>
                  <a:schemeClr val="tx1"/>
                </a:solidFill>
                <a:latin typeface="Arial" panose="020B0604020202020204" pitchFamily="34" charset="0"/>
                <a:cs typeface="Arial" panose="020B0604020202020204" pitchFamily="34" charset="0"/>
              </a:rPr>
              <a:t>Conectivista</a:t>
            </a:r>
            <a:r>
              <a:rPr lang="en-US" sz="2000" b="1" dirty="0" smtClean="0">
                <a:solidFill>
                  <a:schemeClr val="tx1"/>
                </a:solidFill>
                <a:latin typeface="Arial" panose="020B0604020202020204" pitchFamily="34" charset="0"/>
                <a:cs typeface="Arial" panose="020B0604020202020204" pitchFamily="34" charset="0"/>
              </a:rPr>
              <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8. </a:t>
            </a:r>
            <a:r>
              <a:rPr lang="en-US" sz="2000" b="1" dirty="0" err="1" smtClean="0">
                <a:solidFill>
                  <a:schemeClr val="tx1"/>
                </a:solidFill>
                <a:latin typeface="Arial" panose="020B0604020202020204" pitchFamily="34" charset="0"/>
                <a:cs typeface="Arial" panose="020B0604020202020204" pitchFamily="34" charset="0"/>
              </a:rPr>
              <a:t>Mapa</a:t>
            </a:r>
            <a:r>
              <a:rPr lang="en-US" sz="2000" b="1" dirty="0" smtClean="0">
                <a:solidFill>
                  <a:schemeClr val="tx1"/>
                </a:solidFill>
                <a:latin typeface="Arial" panose="020B0604020202020204" pitchFamily="34" charset="0"/>
                <a:cs typeface="Arial" panose="020B0604020202020204" pitchFamily="34" charset="0"/>
              </a:rPr>
              <a:t> Conceptual del </a:t>
            </a:r>
            <a:r>
              <a:rPr lang="en-US" sz="2000" b="1" dirty="0" err="1" smtClean="0">
                <a:solidFill>
                  <a:schemeClr val="tx1"/>
                </a:solidFill>
                <a:latin typeface="Arial" panose="020B0604020202020204" pitchFamily="34" charset="0"/>
                <a:cs typeface="Arial" panose="020B0604020202020204" pitchFamily="34" charset="0"/>
              </a:rPr>
              <a:t>Modelo</a:t>
            </a:r>
            <a:r>
              <a:rPr lang="en-US" sz="2000" b="1" dirty="0" smtClean="0">
                <a:solidFill>
                  <a:schemeClr val="tx1"/>
                </a:solidFill>
                <a:latin typeface="Arial" panose="020B0604020202020204" pitchFamily="34" charset="0"/>
                <a:cs typeface="Arial" panose="020B0604020202020204" pitchFamily="34" charset="0"/>
              </a:rPr>
              <a:t> ADDIE</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9. </a:t>
            </a:r>
            <a:r>
              <a:rPr lang="en-US" sz="2000" b="1" dirty="0" err="1" smtClean="0">
                <a:solidFill>
                  <a:schemeClr val="tx1"/>
                </a:solidFill>
                <a:latin typeface="Arial" panose="020B0604020202020204" pitchFamily="34" charset="0"/>
                <a:cs typeface="Arial" panose="020B0604020202020204" pitchFamily="34" charset="0"/>
              </a:rPr>
              <a:t>Componentes</a:t>
            </a:r>
            <a:r>
              <a:rPr lang="en-US" sz="2000" b="1" dirty="0" smtClean="0">
                <a:solidFill>
                  <a:schemeClr val="tx1"/>
                </a:solidFill>
                <a:latin typeface="Arial" panose="020B0604020202020204" pitchFamily="34" charset="0"/>
                <a:cs typeface="Arial" panose="020B0604020202020204" pitchFamily="34" charset="0"/>
              </a:rPr>
              <a:t> del </a:t>
            </a:r>
            <a:r>
              <a:rPr lang="en-US" sz="2000" b="1" dirty="0" err="1">
                <a:solidFill>
                  <a:schemeClr val="tx1"/>
                </a:solidFill>
                <a:latin typeface="Arial" panose="020B0604020202020204" pitchFamily="34" charset="0"/>
                <a:cs typeface="Arial" panose="020B0604020202020204" pitchFamily="34" charset="0"/>
              </a:rPr>
              <a:t>M</a:t>
            </a:r>
            <a:r>
              <a:rPr lang="en-US" sz="2000" b="1" dirty="0" err="1" smtClean="0">
                <a:solidFill>
                  <a:schemeClr val="tx1"/>
                </a:solidFill>
                <a:latin typeface="Arial" panose="020B0604020202020204" pitchFamily="34" charset="0"/>
                <a:cs typeface="Arial" panose="020B0604020202020204" pitchFamily="34" charset="0"/>
              </a:rPr>
              <a:t>odelo</a:t>
            </a:r>
            <a:r>
              <a:rPr lang="en-US" sz="2000" b="1" dirty="0" smtClean="0">
                <a:solidFill>
                  <a:schemeClr val="tx1"/>
                </a:solidFill>
                <a:latin typeface="Arial" panose="020B0604020202020204" pitchFamily="34" charset="0"/>
                <a:cs typeface="Arial" panose="020B0604020202020204" pitchFamily="34" charset="0"/>
              </a:rPr>
              <a:t> ADDIE</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10. </a:t>
            </a:r>
            <a:r>
              <a:rPr lang="en-US" sz="2000" b="1" dirty="0" err="1">
                <a:solidFill>
                  <a:schemeClr val="tx1"/>
                </a:solidFill>
                <a:latin typeface="Arial" panose="020B0604020202020204" pitchFamily="34" charset="0"/>
                <a:cs typeface="Arial" panose="020B0604020202020204" pitchFamily="34" charset="0"/>
              </a:rPr>
              <a:t>P</a:t>
            </a:r>
            <a:r>
              <a:rPr lang="en-US" sz="2000" b="1" dirty="0" err="1" smtClean="0">
                <a:solidFill>
                  <a:schemeClr val="tx1"/>
                </a:solidFill>
                <a:latin typeface="Arial" panose="020B0604020202020204" pitchFamily="34" charset="0"/>
                <a:cs typeface="Arial" panose="020B0604020202020204" pitchFamily="34" charset="0"/>
              </a:rPr>
              <a:t>ropuesta</a:t>
            </a:r>
            <a:r>
              <a:rPr lang="en-US" sz="2000" b="1" dirty="0" smtClean="0">
                <a:solidFill>
                  <a:schemeClr val="tx1"/>
                </a:solidFill>
                <a:latin typeface="Arial" panose="020B0604020202020204" pitchFamily="34" charset="0"/>
                <a:cs typeface="Arial" panose="020B0604020202020204" pitchFamily="34" charset="0"/>
              </a:rPr>
              <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11. </a:t>
            </a:r>
            <a:r>
              <a:rPr lang="en-US" sz="2000" b="1" dirty="0" err="1" smtClean="0">
                <a:solidFill>
                  <a:schemeClr val="tx1"/>
                </a:solidFill>
                <a:latin typeface="Arial" panose="020B0604020202020204" pitchFamily="34" charset="0"/>
                <a:cs typeface="Arial" panose="020B0604020202020204" pitchFamily="34" charset="0"/>
              </a:rPr>
              <a:t>Importancia</a:t>
            </a:r>
            <a:r>
              <a:rPr lang="en-US" sz="2000" b="1" dirty="0" smtClean="0">
                <a:solidFill>
                  <a:schemeClr val="tx1"/>
                </a:solidFill>
                <a:latin typeface="Arial" panose="020B0604020202020204" pitchFamily="34" charset="0"/>
                <a:cs typeface="Arial" panose="020B0604020202020204" pitchFamily="34" charset="0"/>
              </a:rPr>
              <a:t> del </a:t>
            </a:r>
            <a:r>
              <a:rPr lang="en-US" sz="2000" b="1" dirty="0" err="1" smtClean="0">
                <a:solidFill>
                  <a:schemeClr val="tx1"/>
                </a:solidFill>
                <a:latin typeface="Arial" panose="020B0604020202020204" pitchFamily="34" charset="0"/>
                <a:cs typeface="Arial" panose="020B0604020202020204" pitchFamily="34" charset="0"/>
              </a:rPr>
              <a:t>Modelo</a:t>
            </a:r>
            <a:r>
              <a:rPr lang="en-US" sz="2000" b="1" dirty="0" smtClean="0">
                <a:solidFill>
                  <a:schemeClr val="tx1"/>
                </a:solidFill>
                <a:latin typeface="Arial" panose="020B0604020202020204" pitchFamily="34" charset="0"/>
                <a:cs typeface="Arial" panose="020B0604020202020204" pitchFamily="34" charset="0"/>
              </a:rPr>
              <a:t> ADDIE</a:t>
            </a:r>
            <a:br>
              <a:rPr lang="en-US" sz="2000" b="1" dirty="0" smtClean="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12. </a:t>
            </a:r>
            <a:r>
              <a:rPr lang="en-US" sz="2000" b="1" dirty="0" err="1" smtClean="0">
                <a:solidFill>
                  <a:schemeClr val="tx1"/>
                </a:solidFill>
                <a:latin typeface="Arial" panose="020B0604020202020204" pitchFamily="34" charset="0"/>
                <a:cs typeface="Arial" panose="020B0604020202020204" pitchFamily="34" charset="0"/>
              </a:rPr>
              <a:t>Referencias</a:t>
            </a:r>
            <a:endParaRPr lang="en-US" sz="2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42922" y="184758"/>
            <a:ext cx="8534400" cy="541751"/>
          </a:xfrm>
        </p:spPr>
        <p:txBody>
          <a:bodyPr>
            <a:normAutofit/>
          </a:bodyPr>
          <a:lstStyle/>
          <a:p>
            <a:pPr>
              <a:buNone/>
            </a:pPr>
            <a:r>
              <a:rPr lang="en-US" sz="2400" b="1" dirty="0" smtClean="0">
                <a:solidFill>
                  <a:schemeClr val="tx1"/>
                </a:solidFill>
                <a:latin typeface="Arial" panose="020B0604020202020204" pitchFamily="34" charset="0"/>
                <a:cs typeface="Arial" panose="020B0604020202020204" pitchFamily="34" charset="0"/>
              </a:rPr>
              <a:t>             </a:t>
            </a:r>
            <a:r>
              <a:rPr lang="en-US" sz="2400" b="1" dirty="0" err="1" smtClean="0">
                <a:solidFill>
                  <a:schemeClr val="tx1"/>
                </a:solidFill>
                <a:latin typeface="Arial" panose="020B0604020202020204" pitchFamily="34" charset="0"/>
                <a:cs typeface="Arial" panose="020B0604020202020204" pitchFamily="34" charset="0"/>
              </a:rPr>
              <a:t>Tabla</a:t>
            </a:r>
            <a:r>
              <a:rPr lang="en-US" sz="2400" b="1" dirty="0" smtClean="0">
                <a:solidFill>
                  <a:schemeClr val="tx1"/>
                </a:solidFill>
                <a:latin typeface="Arial" panose="020B0604020202020204" pitchFamily="34" charset="0"/>
                <a:cs typeface="Arial" panose="020B0604020202020204" pitchFamily="34" charset="0"/>
              </a:rPr>
              <a:t> de </a:t>
            </a:r>
            <a:r>
              <a:rPr lang="en-US" sz="2400" b="1" dirty="0" err="1" smtClean="0">
                <a:solidFill>
                  <a:schemeClr val="tx1"/>
                </a:solidFill>
                <a:latin typeface="Arial" panose="020B0604020202020204" pitchFamily="34" charset="0"/>
                <a:cs typeface="Arial" panose="020B0604020202020204" pitchFamily="34" charset="0"/>
              </a:rPr>
              <a:t>Contenido</a:t>
            </a:r>
            <a:endParaRPr lang="en-US" sz="2400" b="1"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8870"/>
            <a:ext cx="8596668" cy="492691"/>
          </a:xfrm>
        </p:spPr>
        <p:txBody>
          <a:bodyPr>
            <a:normAutofit/>
          </a:bodyPr>
          <a:lstStyle/>
          <a:p>
            <a:r>
              <a:rPr lang="en-US" sz="2400" b="1" dirty="0" err="1" smtClean="0">
                <a:solidFill>
                  <a:schemeClr val="tx1"/>
                </a:solidFill>
              </a:rPr>
              <a:t>Objetivos</a:t>
            </a:r>
            <a:r>
              <a:rPr lang="en-US" sz="2400" b="1" dirty="0" smtClean="0">
                <a:solidFill>
                  <a:schemeClr val="tx1"/>
                </a:solidFill>
              </a:rPr>
              <a:t> </a:t>
            </a:r>
            <a:r>
              <a:rPr lang="en-US" sz="2400" b="1" dirty="0" err="1" smtClean="0">
                <a:solidFill>
                  <a:schemeClr val="tx1"/>
                </a:solidFill>
              </a:rPr>
              <a:t>Específicos</a:t>
            </a:r>
            <a:endParaRPr lang="en-US" sz="2400" b="1" dirty="0">
              <a:solidFill>
                <a:schemeClr val="tx1"/>
              </a:solidFill>
            </a:endParaRPr>
          </a:p>
        </p:txBody>
      </p:sp>
      <p:sp>
        <p:nvSpPr>
          <p:cNvPr id="3" name="Content Placeholder 2"/>
          <p:cNvSpPr>
            <a:spLocks noGrp="1"/>
          </p:cNvSpPr>
          <p:nvPr>
            <p:ph idx="1"/>
          </p:nvPr>
        </p:nvSpPr>
        <p:spPr>
          <a:xfrm>
            <a:off x="339131" y="1189972"/>
            <a:ext cx="8596668" cy="5289801"/>
          </a:xfrm>
        </p:spPr>
        <p:txBody>
          <a:bodyPr/>
          <a:lstStyle/>
          <a:p>
            <a:pPr marL="0" indent="0">
              <a:buNone/>
            </a:pPr>
            <a:r>
              <a:rPr lang="en-US" b="1" dirty="0" smtClean="0"/>
              <a:t>Al </a:t>
            </a:r>
            <a:r>
              <a:rPr lang="en-US" b="1" dirty="0" err="1" smtClean="0"/>
              <a:t>finalizar</a:t>
            </a:r>
            <a:r>
              <a:rPr lang="en-US" b="1" dirty="0" smtClean="0"/>
              <a:t> el </a:t>
            </a:r>
            <a:r>
              <a:rPr lang="en-US" b="1" dirty="0" err="1" smtClean="0"/>
              <a:t>curso</a:t>
            </a:r>
            <a:r>
              <a:rPr lang="en-US" b="1" dirty="0" smtClean="0"/>
              <a:t> de forma </a:t>
            </a:r>
            <a:r>
              <a:rPr lang="en-US" b="1" dirty="0" err="1" smtClean="0"/>
              <a:t>satisfactoria</a:t>
            </a:r>
            <a:r>
              <a:rPr lang="en-US" b="1" dirty="0" smtClean="0"/>
              <a:t> el estudiantes </a:t>
            </a:r>
            <a:r>
              <a:rPr lang="en-US" b="1" dirty="0" err="1" smtClean="0"/>
              <a:t>será</a:t>
            </a:r>
            <a:r>
              <a:rPr lang="en-US" b="1" dirty="0" smtClean="0"/>
              <a:t> </a:t>
            </a:r>
            <a:r>
              <a:rPr lang="en-US" b="1" dirty="0" err="1" smtClean="0"/>
              <a:t>capaz</a:t>
            </a:r>
            <a:r>
              <a:rPr lang="en-US" b="1" dirty="0" smtClean="0"/>
              <a:t> de:</a:t>
            </a:r>
          </a:p>
          <a:p>
            <a:pPr marL="0" indent="0">
              <a:buNone/>
            </a:pPr>
            <a:endParaRPr lang="en-US" b="1" dirty="0"/>
          </a:p>
          <a:p>
            <a:pPr marL="0" indent="0">
              <a:buNone/>
            </a:pPr>
            <a:r>
              <a:rPr lang="en-US" b="1" dirty="0" smtClean="0"/>
              <a:t>1. </a:t>
            </a:r>
            <a:r>
              <a:rPr lang="en-US" b="1" dirty="0" err="1" smtClean="0"/>
              <a:t>Mencionar</a:t>
            </a:r>
            <a:r>
              <a:rPr lang="en-US" b="1" dirty="0" smtClean="0"/>
              <a:t> y </a:t>
            </a:r>
            <a:r>
              <a:rPr lang="en-US" b="1" dirty="0" err="1" smtClean="0"/>
              <a:t>describir</a:t>
            </a:r>
            <a:r>
              <a:rPr lang="en-US" b="1" dirty="0" smtClean="0"/>
              <a:t> las </a:t>
            </a:r>
            <a:r>
              <a:rPr lang="en-US" b="1" dirty="0" err="1" smtClean="0"/>
              <a:t>consideraciones</a:t>
            </a:r>
            <a:r>
              <a:rPr lang="en-US" b="1" dirty="0" smtClean="0"/>
              <a:t> </a:t>
            </a:r>
            <a:r>
              <a:rPr lang="en-US" b="1" dirty="0" err="1" smtClean="0"/>
              <a:t>principales</a:t>
            </a:r>
            <a:r>
              <a:rPr lang="en-US" b="1" dirty="0" smtClean="0"/>
              <a:t> que se </a:t>
            </a:r>
            <a:r>
              <a:rPr lang="en-US" b="1" dirty="0" err="1" smtClean="0"/>
              <a:t>deben</a:t>
            </a:r>
            <a:r>
              <a:rPr lang="en-US" b="1" dirty="0" smtClean="0"/>
              <a:t> </a:t>
            </a:r>
            <a:r>
              <a:rPr lang="en-US" b="1" dirty="0" err="1" smtClean="0"/>
              <a:t>atender</a:t>
            </a:r>
            <a:r>
              <a:rPr lang="en-US" b="1" dirty="0" smtClean="0"/>
              <a:t> y </a:t>
            </a:r>
            <a:r>
              <a:rPr lang="en-US" b="1" dirty="0" err="1" smtClean="0"/>
              <a:t>llevar</a:t>
            </a:r>
            <a:r>
              <a:rPr lang="en-US" b="1" dirty="0" smtClean="0"/>
              <a:t> a </a:t>
            </a:r>
            <a:r>
              <a:rPr lang="en-US" b="1" dirty="0" err="1" smtClean="0"/>
              <a:t>cabo</a:t>
            </a:r>
            <a:r>
              <a:rPr lang="en-US" b="1" dirty="0" smtClean="0"/>
              <a:t> en la </a:t>
            </a:r>
            <a:r>
              <a:rPr lang="en-US" b="1" dirty="0" err="1" smtClean="0"/>
              <a:t>realización</a:t>
            </a:r>
            <a:r>
              <a:rPr lang="en-US" b="1" dirty="0" smtClean="0"/>
              <a:t> de un </a:t>
            </a:r>
            <a:r>
              <a:rPr lang="en-US" b="1" dirty="0" err="1" smtClean="0"/>
              <a:t>corte</a:t>
            </a:r>
            <a:r>
              <a:rPr lang="en-US" b="1" dirty="0" smtClean="0"/>
              <a:t> </a:t>
            </a:r>
            <a:r>
              <a:rPr lang="en-US" b="1" dirty="0" err="1" smtClean="0"/>
              <a:t>básico</a:t>
            </a:r>
            <a:r>
              <a:rPr lang="en-US" b="1" dirty="0" smtClean="0"/>
              <a:t>.</a:t>
            </a:r>
          </a:p>
          <a:p>
            <a:pPr marL="0" indent="0">
              <a:buNone/>
            </a:pPr>
            <a:r>
              <a:rPr lang="en-US" b="1" dirty="0" smtClean="0"/>
              <a:t>2. </a:t>
            </a:r>
            <a:r>
              <a:rPr lang="en-US" b="1" dirty="0" err="1" smtClean="0"/>
              <a:t>Identificar</a:t>
            </a:r>
            <a:r>
              <a:rPr lang="en-US" b="1" dirty="0" smtClean="0"/>
              <a:t> y </a:t>
            </a:r>
            <a:r>
              <a:rPr lang="en-US" b="1" dirty="0" err="1" smtClean="0"/>
              <a:t>utilizar</a:t>
            </a:r>
            <a:r>
              <a:rPr lang="en-US" b="1" dirty="0" smtClean="0"/>
              <a:t> de forma </a:t>
            </a:r>
            <a:r>
              <a:rPr lang="en-US" b="1" dirty="0" err="1" smtClean="0"/>
              <a:t>correcta</a:t>
            </a:r>
            <a:r>
              <a:rPr lang="en-US" b="1" dirty="0" smtClean="0"/>
              <a:t> los </a:t>
            </a:r>
            <a:r>
              <a:rPr lang="en-US" b="1" dirty="0" err="1" smtClean="0"/>
              <a:t>diferentes</a:t>
            </a:r>
            <a:r>
              <a:rPr lang="en-US" b="1" dirty="0" smtClean="0"/>
              <a:t> </a:t>
            </a:r>
            <a:r>
              <a:rPr lang="en-US" b="1" dirty="0" err="1" smtClean="0"/>
              <a:t>materiales</a:t>
            </a:r>
            <a:r>
              <a:rPr lang="en-US" b="1" dirty="0" smtClean="0"/>
              <a:t>, </a:t>
            </a:r>
            <a:r>
              <a:rPr lang="en-US" b="1" dirty="0" err="1" smtClean="0"/>
              <a:t>instrumentos</a:t>
            </a:r>
            <a:r>
              <a:rPr lang="en-US" b="1" dirty="0" smtClean="0"/>
              <a:t> y </a:t>
            </a:r>
            <a:r>
              <a:rPr lang="en-US" b="1" dirty="0" err="1" smtClean="0"/>
              <a:t>equipos</a:t>
            </a:r>
            <a:r>
              <a:rPr lang="en-US" b="1" dirty="0" smtClean="0"/>
              <a:t>.</a:t>
            </a:r>
          </a:p>
          <a:p>
            <a:pPr marL="0" indent="0">
              <a:buNone/>
            </a:pPr>
            <a:r>
              <a:rPr lang="en-US" b="1" dirty="0" smtClean="0"/>
              <a:t>3. </a:t>
            </a:r>
            <a:r>
              <a:rPr lang="en-US" b="1" dirty="0" err="1" smtClean="0"/>
              <a:t>Seleccionar</a:t>
            </a:r>
            <a:r>
              <a:rPr lang="en-US" b="1" dirty="0" smtClean="0"/>
              <a:t> los </a:t>
            </a:r>
            <a:r>
              <a:rPr lang="en-US" b="1" dirty="0" err="1" smtClean="0"/>
              <a:t>materiales</a:t>
            </a:r>
            <a:r>
              <a:rPr lang="en-US" b="1" dirty="0" smtClean="0"/>
              <a:t> y </a:t>
            </a:r>
            <a:r>
              <a:rPr lang="en-US" b="1" dirty="0" err="1" smtClean="0"/>
              <a:t>equipos</a:t>
            </a:r>
            <a:r>
              <a:rPr lang="en-US" b="1" dirty="0" smtClean="0"/>
              <a:t> </a:t>
            </a:r>
            <a:r>
              <a:rPr lang="en-US" b="1" dirty="0" err="1" smtClean="0"/>
              <a:t>adecuados</a:t>
            </a:r>
            <a:r>
              <a:rPr lang="en-US" b="1" dirty="0" smtClean="0"/>
              <a:t> para </a:t>
            </a:r>
            <a:r>
              <a:rPr lang="en-US" b="1" dirty="0" err="1" smtClean="0"/>
              <a:t>realizar</a:t>
            </a:r>
            <a:r>
              <a:rPr lang="en-US" b="1" dirty="0" smtClean="0"/>
              <a:t> </a:t>
            </a:r>
            <a:r>
              <a:rPr lang="en-US" b="1" dirty="0" err="1" smtClean="0"/>
              <a:t>diferentes</a:t>
            </a:r>
            <a:r>
              <a:rPr lang="en-US" b="1" dirty="0" smtClean="0"/>
              <a:t> </a:t>
            </a:r>
            <a:r>
              <a:rPr lang="en-US" b="1" dirty="0" err="1" smtClean="0"/>
              <a:t>tipos</a:t>
            </a:r>
            <a:r>
              <a:rPr lang="en-US" b="1" dirty="0" smtClean="0"/>
              <a:t> de </a:t>
            </a:r>
            <a:r>
              <a:rPr lang="en-US" b="1" dirty="0" err="1" smtClean="0"/>
              <a:t>cortes</a:t>
            </a:r>
            <a:r>
              <a:rPr lang="en-US" b="1" dirty="0" smtClean="0"/>
              <a:t>.</a:t>
            </a:r>
          </a:p>
          <a:p>
            <a:pPr marL="0" indent="0">
              <a:buNone/>
            </a:pPr>
            <a:r>
              <a:rPr lang="en-US" b="1" dirty="0" smtClean="0"/>
              <a:t>4. </a:t>
            </a:r>
            <a:r>
              <a:rPr lang="en-US" b="1" dirty="0" err="1"/>
              <a:t>A</a:t>
            </a:r>
            <a:r>
              <a:rPr lang="en-US" b="1" dirty="0" err="1" smtClean="0"/>
              <a:t>plicar</a:t>
            </a:r>
            <a:r>
              <a:rPr lang="en-US" b="1" dirty="0" smtClean="0"/>
              <a:t> los </a:t>
            </a:r>
            <a:r>
              <a:rPr lang="en-US" b="1" dirty="0" err="1" smtClean="0"/>
              <a:t>conocimientos</a:t>
            </a:r>
            <a:r>
              <a:rPr lang="en-US" b="1" dirty="0" smtClean="0"/>
              <a:t> y </a:t>
            </a:r>
            <a:r>
              <a:rPr lang="en-US" b="1" dirty="0" err="1" smtClean="0"/>
              <a:t>técnicas</a:t>
            </a:r>
            <a:r>
              <a:rPr lang="en-US" b="1" dirty="0" smtClean="0"/>
              <a:t> de </a:t>
            </a:r>
            <a:r>
              <a:rPr lang="en-US" b="1" dirty="0" err="1" smtClean="0"/>
              <a:t>consulta</a:t>
            </a:r>
            <a:r>
              <a:rPr lang="en-US" b="1" dirty="0" smtClean="0"/>
              <a:t> </a:t>
            </a:r>
            <a:r>
              <a:rPr lang="en-US" b="1" dirty="0" err="1" smtClean="0"/>
              <a:t>aprendidas</a:t>
            </a:r>
            <a:r>
              <a:rPr lang="en-US" b="1" dirty="0" smtClean="0"/>
              <a:t> para </a:t>
            </a:r>
            <a:r>
              <a:rPr lang="en-US" b="1" dirty="0" err="1" smtClean="0"/>
              <a:t>negociar</a:t>
            </a:r>
            <a:r>
              <a:rPr lang="en-US" b="1" dirty="0" smtClean="0"/>
              <a:t> y </a:t>
            </a:r>
            <a:r>
              <a:rPr lang="en-US" b="1" dirty="0" err="1" smtClean="0"/>
              <a:t>llegar</a:t>
            </a:r>
            <a:r>
              <a:rPr lang="en-US" b="1" dirty="0" smtClean="0"/>
              <a:t> a los </a:t>
            </a:r>
            <a:r>
              <a:rPr lang="en-US" b="1" dirty="0" err="1" smtClean="0"/>
              <a:t>acuerdo</a:t>
            </a:r>
            <a:r>
              <a:rPr lang="en-US" b="1" dirty="0" smtClean="0"/>
              <a:t> </a:t>
            </a:r>
            <a:r>
              <a:rPr lang="en-US" b="1" dirty="0" err="1" smtClean="0"/>
              <a:t>necesarios</a:t>
            </a:r>
            <a:r>
              <a:rPr lang="en-US" b="1" dirty="0" smtClean="0"/>
              <a:t> antes de </a:t>
            </a:r>
            <a:r>
              <a:rPr lang="en-US" b="1" dirty="0" err="1" smtClean="0"/>
              <a:t>realizar</a:t>
            </a:r>
            <a:r>
              <a:rPr lang="en-US" b="1" dirty="0" smtClean="0"/>
              <a:t> un </a:t>
            </a:r>
            <a:r>
              <a:rPr lang="en-US" b="1" dirty="0" err="1" smtClean="0"/>
              <a:t>corte</a:t>
            </a:r>
            <a:r>
              <a:rPr lang="en-US" b="1" dirty="0" smtClean="0"/>
              <a:t>.</a:t>
            </a:r>
          </a:p>
          <a:p>
            <a:pPr marL="0" indent="0">
              <a:buNone/>
            </a:pPr>
            <a:r>
              <a:rPr lang="en-US" b="1" dirty="0" smtClean="0"/>
              <a:t>5. </a:t>
            </a:r>
            <a:r>
              <a:rPr lang="en-US" b="1" dirty="0" err="1" smtClean="0"/>
              <a:t>Analizar</a:t>
            </a:r>
            <a:r>
              <a:rPr lang="en-US" b="1" dirty="0" smtClean="0"/>
              <a:t> la forma de la </a:t>
            </a:r>
            <a:r>
              <a:rPr lang="en-US" b="1" dirty="0" err="1" smtClean="0"/>
              <a:t>cara</a:t>
            </a:r>
            <a:r>
              <a:rPr lang="en-US" b="1" dirty="0" smtClean="0"/>
              <a:t>, </a:t>
            </a:r>
            <a:r>
              <a:rPr lang="en-US" b="1" dirty="0" err="1" smtClean="0"/>
              <a:t>orejas</a:t>
            </a:r>
            <a:r>
              <a:rPr lang="en-US" b="1" dirty="0" smtClean="0"/>
              <a:t> y </a:t>
            </a:r>
            <a:r>
              <a:rPr lang="en-US" b="1" dirty="0" err="1" smtClean="0"/>
              <a:t>cuello</a:t>
            </a:r>
            <a:r>
              <a:rPr lang="en-US" b="1" dirty="0" smtClean="0"/>
              <a:t> del </a:t>
            </a:r>
            <a:r>
              <a:rPr lang="en-US" b="1" dirty="0" err="1" smtClean="0"/>
              <a:t>cliente</a:t>
            </a:r>
            <a:r>
              <a:rPr lang="en-US" b="1" dirty="0" smtClean="0"/>
              <a:t> antes de </a:t>
            </a:r>
            <a:r>
              <a:rPr lang="en-US" b="1" dirty="0" err="1" smtClean="0"/>
              <a:t>ejecutar</a:t>
            </a:r>
            <a:r>
              <a:rPr lang="en-US" b="1" dirty="0" smtClean="0"/>
              <a:t> un </a:t>
            </a:r>
            <a:r>
              <a:rPr lang="en-US" b="1" dirty="0" err="1" smtClean="0"/>
              <a:t>corte</a:t>
            </a:r>
            <a:r>
              <a:rPr lang="en-US" b="1" dirty="0" smtClean="0"/>
              <a:t>.</a:t>
            </a:r>
          </a:p>
          <a:p>
            <a:pPr marL="0" indent="0">
              <a:buNone/>
            </a:pPr>
            <a:r>
              <a:rPr lang="en-US" b="1" dirty="0" smtClean="0"/>
              <a:t>6. </a:t>
            </a:r>
            <a:r>
              <a:rPr lang="en-US" b="1" dirty="0" err="1" smtClean="0"/>
              <a:t>Ejecutar</a:t>
            </a:r>
            <a:r>
              <a:rPr lang="en-US" b="1" dirty="0" smtClean="0"/>
              <a:t> un </a:t>
            </a:r>
            <a:r>
              <a:rPr lang="en-US" b="1" dirty="0" err="1" smtClean="0"/>
              <a:t>corte</a:t>
            </a:r>
            <a:r>
              <a:rPr lang="en-US" b="1" dirty="0" smtClean="0"/>
              <a:t> </a:t>
            </a:r>
            <a:r>
              <a:rPr lang="en-US" b="1" dirty="0" err="1" smtClean="0"/>
              <a:t>básico</a:t>
            </a:r>
            <a:r>
              <a:rPr lang="en-US" b="1" dirty="0" smtClean="0"/>
              <a:t> de 0 y 45 </a:t>
            </a:r>
            <a:r>
              <a:rPr lang="en-US" b="1" dirty="0" err="1" smtClean="0"/>
              <a:t>grados</a:t>
            </a:r>
            <a:r>
              <a:rPr lang="en-US" b="1" dirty="0" smtClean="0"/>
              <a:t>.</a:t>
            </a:r>
          </a:p>
          <a:p>
            <a:pPr marL="0" indent="0">
              <a:buNone/>
            </a:pPr>
            <a:r>
              <a:rPr lang="en-US" b="1" dirty="0" smtClean="0"/>
              <a:t>7. </a:t>
            </a:r>
            <a:r>
              <a:rPr lang="en-US" b="1" dirty="0" err="1" smtClean="0"/>
              <a:t>Trabajar</a:t>
            </a:r>
            <a:r>
              <a:rPr lang="en-US" b="1" dirty="0" smtClean="0"/>
              <a:t> con la </a:t>
            </a:r>
            <a:r>
              <a:rPr lang="en-US" b="1" dirty="0" err="1" smtClean="0"/>
              <a:t>plataforma</a:t>
            </a:r>
            <a:r>
              <a:rPr lang="en-US" b="1" dirty="0" smtClean="0"/>
              <a:t> de Blackboard</a:t>
            </a:r>
          </a:p>
          <a:p>
            <a:pPr marL="0" indent="0">
              <a:buNone/>
            </a:pPr>
            <a:endParaRPr lang="en-US" dirty="0"/>
          </a:p>
        </p:txBody>
      </p:sp>
    </p:spTree>
    <p:extLst>
      <p:ext uri="{BB962C8B-B14F-4D97-AF65-F5344CB8AC3E}">
        <p14:creationId xmlns:p14="http://schemas.microsoft.com/office/powerpoint/2010/main" xmlns="" val="43047465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1293"/>
            <a:ext cx="8596668" cy="442586"/>
          </a:xfrm>
        </p:spPr>
        <p:txBody>
          <a:bodyPr>
            <a:noAutofit/>
          </a:bodyPr>
          <a:lstStyle/>
          <a:p>
            <a:r>
              <a:rPr lang="en-US" sz="2400" b="1" dirty="0" err="1" smtClean="0">
                <a:solidFill>
                  <a:schemeClr val="tx1"/>
                </a:solidFill>
              </a:rPr>
              <a:t>Contenido</a:t>
            </a:r>
            <a:r>
              <a:rPr lang="en-US" sz="2400" b="1" dirty="0" smtClean="0">
                <a:solidFill>
                  <a:schemeClr val="tx1"/>
                </a:solidFill>
              </a:rPr>
              <a:t> del </a:t>
            </a:r>
            <a:r>
              <a:rPr lang="en-US" sz="2400" b="1" dirty="0" err="1" smtClean="0">
                <a:solidFill>
                  <a:schemeClr val="tx1"/>
                </a:solidFill>
              </a:rPr>
              <a:t>Curso</a:t>
            </a:r>
            <a:endParaRPr lang="en-US" sz="2400" b="1" dirty="0">
              <a:solidFill>
                <a:schemeClr val="tx1"/>
              </a:solidFill>
            </a:endParaRPr>
          </a:p>
        </p:txBody>
      </p:sp>
      <p:sp>
        <p:nvSpPr>
          <p:cNvPr id="3" name="Content Placeholder 2"/>
          <p:cNvSpPr>
            <a:spLocks noGrp="1"/>
          </p:cNvSpPr>
          <p:nvPr>
            <p:ph idx="1"/>
          </p:nvPr>
        </p:nvSpPr>
        <p:spPr>
          <a:xfrm>
            <a:off x="677334" y="1290181"/>
            <a:ext cx="8596668" cy="4751181"/>
          </a:xfrm>
        </p:spPr>
        <p:txBody>
          <a:bodyPr/>
          <a:lstStyle/>
          <a:p>
            <a:pPr marL="0" indent="0">
              <a:lnSpc>
                <a:spcPct val="150000"/>
              </a:lnSpc>
              <a:buNone/>
            </a:pPr>
            <a:r>
              <a:rPr lang="en-US" dirty="0" smtClean="0"/>
              <a:t>I</a:t>
            </a:r>
            <a:r>
              <a:rPr lang="en-US" b="1" dirty="0" smtClean="0">
                <a:solidFill>
                  <a:schemeClr val="tx1"/>
                </a:solidFill>
              </a:rPr>
              <a:t>. </a:t>
            </a:r>
            <a:r>
              <a:rPr lang="en-US" b="1" dirty="0" err="1" smtClean="0">
                <a:solidFill>
                  <a:schemeClr val="tx1"/>
                </a:solidFill>
              </a:rPr>
              <a:t>Introducción</a:t>
            </a:r>
            <a:endParaRPr lang="en-US" b="1" dirty="0" smtClean="0">
              <a:solidFill>
                <a:schemeClr val="tx1"/>
              </a:solidFill>
            </a:endParaRPr>
          </a:p>
          <a:p>
            <a:pPr marL="0" indent="0">
              <a:lnSpc>
                <a:spcPct val="150000"/>
              </a:lnSpc>
              <a:buNone/>
            </a:pPr>
            <a:r>
              <a:rPr lang="en-US" b="1" dirty="0" smtClean="0">
                <a:solidFill>
                  <a:schemeClr val="tx1"/>
                </a:solidFill>
              </a:rPr>
              <a:t>II. </a:t>
            </a:r>
            <a:r>
              <a:rPr lang="en-US" b="1" dirty="0" err="1" smtClean="0">
                <a:solidFill>
                  <a:schemeClr val="tx1"/>
                </a:solidFill>
              </a:rPr>
              <a:t>Teoria</a:t>
            </a:r>
            <a:r>
              <a:rPr lang="en-US" b="1" dirty="0" smtClean="0">
                <a:solidFill>
                  <a:schemeClr val="tx1"/>
                </a:solidFill>
              </a:rPr>
              <a:t> de los </a:t>
            </a:r>
            <a:r>
              <a:rPr lang="en-US" b="1" dirty="0" err="1" smtClean="0">
                <a:solidFill>
                  <a:schemeClr val="tx1"/>
                </a:solidFill>
              </a:rPr>
              <a:t>cortes</a:t>
            </a:r>
            <a:r>
              <a:rPr lang="en-US" b="1" dirty="0" smtClean="0">
                <a:solidFill>
                  <a:schemeClr val="tx1"/>
                </a:solidFill>
              </a:rPr>
              <a:t> de </a:t>
            </a:r>
            <a:r>
              <a:rPr lang="en-US" b="1" dirty="0" err="1" smtClean="0">
                <a:solidFill>
                  <a:schemeClr val="tx1"/>
                </a:solidFill>
              </a:rPr>
              <a:t>cabello</a:t>
            </a:r>
            <a:endParaRPr lang="en-US" b="1" dirty="0" smtClean="0">
              <a:solidFill>
                <a:schemeClr val="tx1"/>
              </a:solidFill>
            </a:endParaRPr>
          </a:p>
          <a:p>
            <a:pPr marL="0" indent="0">
              <a:lnSpc>
                <a:spcPct val="150000"/>
              </a:lnSpc>
              <a:buNone/>
            </a:pPr>
            <a:r>
              <a:rPr lang="en-US" b="1" dirty="0" smtClean="0">
                <a:solidFill>
                  <a:schemeClr val="tx1"/>
                </a:solidFill>
              </a:rPr>
              <a:t>III. La </a:t>
            </a:r>
            <a:r>
              <a:rPr lang="en-US" b="1" dirty="0" err="1" smtClean="0">
                <a:solidFill>
                  <a:schemeClr val="tx1"/>
                </a:solidFill>
              </a:rPr>
              <a:t>consulta</a:t>
            </a:r>
            <a:r>
              <a:rPr lang="en-US" b="1" dirty="0" smtClean="0">
                <a:solidFill>
                  <a:schemeClr val="tx1"/>
                </a:solidFill>
              </a:rPr>
              <a:t> con el </a:t>
            </a:r>
            <a:r>
              <a:rPr lang="en-US" b="1" dirty="0" err="1" smtClean="0">
                <a:solidFill>
                  <a:schemeClr val="tx1"/>
                </a:solidFill>
              </a:rPr>
              <a:t>cliente</a:t>
            </a:r>
            <a:endParaRPr lang="en-US" b="1" dirty="0" smtClean="0">
              <a:solidFill>
                <a:schemeClr val="tx1"/>
              </a:solidFill>
            </a:endParaRPr>
          </a:p>
          <a:p>
            <a:pPr marL="0" indent="0">
              <a:lnSpc>
                <a:spcPct val="150000"/>
              </a:lnSpc>
              <a:buNone/>
            </a:pPr>
            <a:r>
              <a:rPr lang="en-US" b="1" dirty="0" smtClean="0">
                <a:solidFill>
                  <a:schemeClr val="tx1"/>
                </a:solidFill>
              </a:rPr>
              <a:t>IV. </a:t>
            </a:r>
            <a:r>
              <a:rPr lang="en-US" b="1" dirty="0" err="1" smtClean="0">
                <a:solidFill>
                  <a:schemeClr val="tx1"/>
                </a:solidFill>
              </a:rPr>
              <a:t>Elementos</a:t>
            </a:r>
            <a:r>
              <a:rPr lang="en-US" b="1" dirty="0" smtClean="0">
                <a:solidFill>
                  <a:schemeClr val="tx1"/>
                </a:solidFill>
              </a:rPr>
              <a:t> </a:t>
            </a:r>
            <a:r>
              <a:rPr lang="en-US" b="1" dirty="0" err="1" smtClean="0">
                <a:solidFill>
                  <a:schemeClr val="tx1"/>
                </a:solidFill>
              </a:rPr>
              <a:t>necesarios</a:t>
            </a:r>
            <a:r>
              <a:rPr lang="en-US" b="1" dirty="0" smtClean="0">
                <a:solidFill>
                  <a:schemeClr val="tx1"/>
                </a:solidFill>
              </a:rPr>
              <a:t> para </a:t>
            </a:r>
            <a:r>
              <a:rPr lang="en-US" b="1" dirty="0" err="1" smtClean="0">
                <a:solidFill>
                  <a:schemeClr val="tx1"/>
                </a:solidFill>
              </a:rPr>
              <a:t>relaizar</a:t>
            </a:r>
            <a:r>
              <a:rPr lang="en-US" b="1" dirty="0" smtClean="0">
                <a:solidFill>
                  <a:schemeClr val="tx1"/>
                </a:solidFill>
              </a:rPr>
              <a:t> </a:t>
            </a:r>
            <a:r>
              <a:rPr lang="en-US" b="1" dirty="0" err="1" smtClean="0">
                <a:solidFill>
                  <a:schemeClr val="tx1"/>
                </a:solidFill>
              </a:rPr>
              <a:t>cortes</a:t>
            </a:r>
            <a:endParaRPr lang="en-US" b="1" dirty="0" smtClean="0">
              <a:solidFill>
                <a:schemeClr val="tx1"/>
              </a:solidFill>
            </a:endParaRPr>
          </a:p>
          <a:p>
            <a:pPr marL="0" indent="0">
              <a:lnSpc>
                <a:spcPct val="150000"/>
              </a:lnSpc>
              <a:buNone/>
            </a:pPr>
            <a:r>
              <a:rPr lang="en-US" b="1" dirty="0" smtClean="0">
                <a:solidFill>
                  <a:schemeClr val="tx1"/>
                </a:solidFill>
              </a:rPr>
              <a:t>V. Corte a cero </a:t>
            </a:r>
            <a:r>
              <a:rPr lang="en-US" b="1" dirty="0" err="1" smtClean="0">
                <a:solidFill>
                  <a:schemeClr val="tx1"/>
                </a:solidFill>
              </a:rPr>
              <a:t>grados</a:t>
            </a:r>
            <a:endParaRPr lang="en-US" b="1" dirty="0" smtClean="0">
              <a:solidFill>
                <a:schemeClr val="tx1"/>
              </a:solidFill>
            </a:endParaRPr>
          </a:p>
          <a:p>
            <a:pPr marL="0" indent="0">
              <a:lnSpc>
                <a:spcPct val="150000"/>
              </a:lnSpc>
              <a:buNone/>
            </a:pPr>
            <a:r>
              <a:rPr lang="en-US" b="1" dirty="0" smtClean="0">
                <a:solidFill>
                  <a:schemeClr val="tx1"/>
                </a:solidFill>
              </a:rPr>
              <a:t>VI. Corte a 45 </a:t>
            </a:r>
            <a:r>
              <a:rPr lang="en-US" b="1" dirty="0" err="1" smtClean="0">
                <a:solidFill>
                  <a:schemeClr val="tx1"/>
                </a:solidFill>
              </a:rPr>
              <a:t>grados</a:t>
            </a:r>
            <a:endParaRPr lang="en-US" b="1" dirty="0" smtClean="0">
              <a:solidFill>
                <a:schemeClr val="tx1"/>
              </a:solidFill>
            </a:endParaRPr>
          </a:p>
          <a:p>
            <a:pPr marL="0" indent="0">
              <a:lnSpc>
                <a:spcPct val="150000"/>
              </a:lnSpc>
              <a:buNone/>
            </a:pPr>
            <a:r>
              <a:rPr lang="en-US" b="1" dirty="0" smtClean="0">
                <a:solidFill>
                  <a:schemeClr val="tx1"/>
                </a:solidFill>
              </a:rPr>
              <a:t>VII. </a:t>
            </a:r>
            <a:r>
              <a:rPr lang="en-US" b="1" dirty="0" err="1" smtClean="0">
                <a:solidFill>
                  <a:schemeClr val="tx1"/>
                </a:solidFill>
              </a:rPr>
              <a:t>Proyecto</a:t>
            </a:r>
            <a:r>
              <a:rPr lang="en-US" b="1" dirty="0" smtClean="0">
                <a:solidFill>
                  <a:schemeClr val="tx1"/>
                </a:solidFill>
              </a:rPr>
              <a:t>  (</a:t>
            </a:r>
            <a:r>
              <a:rPr lang="en-US" b="1" dirty="0" err="1">
                <a:solidFill>
                  <a:schemeClr val="tx1"/>
                </a:solidFill>
              </a:rPr>
              <a:t>I</a:t>
            </a:r>
            <a:r>
              <a:rPr lang="en-US" b="1" dirty="0" err="1" smtClean="0">
                <a:solidFill>
                  <a:schemeClr val="tx1"/>
                </a:solidFill>
              </a:rPr>
              <a:t>nvestigación</a:t>
            </a:r>
            <a:r>
              <a:rPr lang="en-US" b="1" dirty="0" smtClean="0">
                <a:solidFill>
                  <a:schemeClr val="tx1"/>
                </a:solidFill>
              </a:rPr>
              <a:t>)</a:t>
            </a:r>
          </a:p>
          <a:p>
            <a:pPr marL="0" indent="0">
              <a:lnSpc>
                <a:spcPct val="150000"/>
              </a:lnSpc>
              <a:buNone/>
            </a:pPr>
            <a:r>
              <a:rPr lang="en-US" b="1" dirty="0" smtClean="0">
                <a:solidFill>
                  <a:schemeClr val="tx1"/>
                </a:solidFill>
              </a:rPr>
              <a:t>VIII. </a:t>
            </a:r>
            <a:r>
              <a:rPr lang="en-US" b="1" dirty="0" err="1" smtClean="0">
                <a:solidFill>
                  <a:schemeClr val="tx1"/>
                </a:solidFill>
              </a:rPr>
              <a:t>Finalizatr</a:t>
            </a:r>
            <a:r>
              <a:rPr lang="en-US" b="1" dirty="0" smtClean="0">
                <a:solidFill>
                  <a:schemeClr val="tx1"/>
                </a:solidFill>
              </a:rPr>
              <a:t> el </a:t>
            </a:r>
            <a:r>
              <a:rPr lang="en-US" b="1" dirty="0" err="1" smtClean="0">
                <a:solidFill>
                  <a:schemeClr val="tx1"/>
                </a:solidFill>
              </a:rPr>
              <a:t>corte</a:t>
            </a:r>
            <a:r>
              <a:rPr lang="en-US" b="1" dirty="0" smtClean="0">
                <a:solidFill>
                  <a:schemeClr val="tx1"/>
                </a:solidFill>
              </a:rPr>
              <a:t> / </a:t>
            </a:r>
            <a:r>
              <a:rPr lang="en-US" b="1" dirty="0" err="1" smtClean="0">
                <a:solidFill>
                  <a:schemeClr val="tx1"/>
                </a:solidFill>
              </a:rPr>
              <a:t>Tiempo</a:t>
            </a:r>
            <a:r>
              <a:rPr lang="en-US" b="1" dirty="0" smtClean="0">
                <a:solidFill>
                  <a:schemeClr val="tx1"/>
                </a:solidFill>
              </a:rPr>
              <a:t> de </a:t>
            </a:r>
            <a:r>
              <a:rPr lang="en-US" b="1" dirty="0" err="1" smtClean="0">
                <a:solidFill>
                  <a:schemeClr val="tx1"/>
                </a:solidFill>
              </a:rPr>
              <a:t>producción</a:t>
            </a:r>
            <a:endParaRPr lang="en-US" b="1" dirty="0">
              <a:solidFill>
                <a:schemeClr val="tx1"/>
              </a:solidFill>
            </a:endParaRPr>
          </a:p>
        </p:txBody>
      </p:sp>
    </p:spTree>
    <p:extLst>
      <p:ext uri="{BB962C8B-B14F-4D97-AF65-F5344CB8AC3E}">
        <p14:creationId xmlns:p14="http://schemas.microsoft.com/office/powerpoint/2010/main" xmlns="" val="671093557"/>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19" y="233820"/>
            <a:ext cx="8596668" cy="442586"/>
          </a:xfrm>
        </p:spPr>
        <p:txBody>
          <a:bodyPr>
            <a:noAutofit/>
          </a:bodyPr>
          <a:lstStyle/>
          <a:p>
            <a:r>
              <a:rPr lang="en-US" sz="2400" b="1" dirty="0" err="1" smtClean="0">
                <a:solidFill>
                  <a:schemeClr val="tx1"/>
                </a:solidFill>
                <a:latin typeface="Arial" panose="020B0604020202020204" pitchFamily="34" charset="0"/>
                <a:cs typeface="Arial" panose="020B0604020202020204" pitchFamily="34" charset="0"/>
              </a:rPr>
              <a:t>Tercera</a:t>
            </a:r>
            <a:r>
              <a:rPr lang="en-US" sz="2400" b="1" dirty="0" smtClean="0">
                <a:solidFill>
                  <a:schemeClr val="tx1"/>
                </a:solidFill>
                <a:latin typeface="Arial" panose="020B0604020202020204" pitchFamily="34" charset="0"/>
                <a:cs typeface="Arial" panose="020B0604020202020204" pitchFamily="34" charset="0"/>
              </a:rPr>
              <a:t> </a:t>
            </a:r>
            <a:r>
              <a:rPr lang="en-US" sz="2400" b="1" dirty="0" err="1" smtClean="0">
                <a:solidFill>
                  <a:schemeClr val="tx1"/>
                </a:solidFill>
                <a:latin typeface="Arial" panose="020B0604020202020204" pitchFamily="34" charset="0"/>
                <a:cs typeface="Arial" panose="020B0604020202020204" pitchFamily="34" charset="0"/>
              </a:rPr>
              <a:t>fase</a:t>
            </a:r>
            <a:r>
              <a:rPr lang="en-US" sz="2400" b="1" dirty="0" smtClean="0">
                <a:solidFill>
                  <a:schemeClr val="tx1"/>
                </a:solidFill>
                <a:latin typeface="Arial" panose="020B0604020202020204" pitchFamily="34" charset="0"/>
                <a:cs typeface="Arial" panose="020B0604020202020204" pitchFamily="34" charset="0"/>
              </a:rPr>
              <a:t> : </a:t>
            </a:r>
            <a:r>
              <a:rPr lang="en-US" sz="2400" b="1" dirty="0" err="1" smtClean="0">
                <a:solidFill>
                  <a:schemeClr val="tx1"/>
                </a:solidFill>
                <a:latin typeface="Arial" panose="020B0604020202020204" pitchFamily="34" charset="0"/>
                <a:cs typeface="Arial" panose="020B0604020202020204" pitchFamily="34" charset="0"/>
              </a:rPr>
              <a:t>Desarrollo</a:t>
            </a:r>
            <a:endParaRPr lang="en-US" sz="24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64808" y="1202499"/>
            <a:ext cx="8596668" cy="6175331"/>
          </a:xfrm>
        </p:spPr>
        <p:txBody>
          <a:bodyPr>
            <a:normAutofit/>
          </a:bodyPr>
          <a:lstStyle/>
          <a:p>
            <a:pPr marL="0" indent="0" algn="ctr">
              <a:buNone/>
            </a:pPr>
            <a:r>
              <a:rPr lang="en-US" dirty="0" err="1" smtClean="0"/>
              <a:t>Actividades</a:t>
            </a:r>
            <a:r>
              <a:rPr lang="en-US" dirty="0" smtClean="0"/>
              <a:t> </a:t>
            </a:r>
            <a:r>
              <a:rPr lang="en-US" dirty="0" err="1" smtClean="0"/>
              <a:t>propuestas</a:t>
            </a:r>
            <a:endParaRPr lang="en-US" dirty="0" smtClean="0"/>
          </a:p>
          <a:p>
            <a:pPr marL="0" indent="0">
              <a:buNone/>
            </a:pPr>
            <a:r>
              <a:rPr lang="en-US" dirty="0" smtClean="0"/>
              <a:t>1.Lectura y </a:t>
            </a:r>
            <a:r>
              <a:rPr lang="en-US" dirty="0" err="1" smtClean="0"/>
              <a:t>análisis</a:t>
            </a:r>
            <a:r>
              <a:rPr lang="en-US" dirty="0" smtClean="0"/>
              <a:t> del </a:t>
            </a:r>
            <a:r>
              <a:rPr lang="en-US" dirty="0" err="1" smtClean="0"/>
              <a:t>libro</a:t>
            </a:r>
            <a:r>
              <a:rPr lang="en-US" dirty="0" smtClean="0"/>
              <a:t> de </a:t>
            </a:r>
            <a:r>
              <a:rPr lang="en-US" dirty="0" err="1" smtClean="0"/>
              <a:t>texto</a:t>
            </a:r>
            <a:r>
              <a:rPr lang="en-US" dirty="0" smtClean="0"/>
              <a:t> y </a:t>
            </a:r>
            <a:r>
              <a:rPr lang="en-US" dirty="0" err="1" smtClean="0"/>
              <a:t>referencias</a:t>
            </a:r>
            <a:endParaRPr lang="en-US" dirty="0" smtClean="0"/>
          </a:p>
          <a:p>
            <a:pPr marL="0" indent="0">
              <a:buNone/>
            </a:pPr>
            <a:r>
              <a:rPr lang="en-US" dirty="0" smtClean="0"/>
              <a:t>2. </a:t>
            </a:r>
            <a:r>
              <a:rPr lang="en-US" dirty="0" err="1" smtClean="0"/>
              <a:t>Charlas</a:t>
            </a:r>
            <a:r>
              <a:rPr lang="en-US" dirty="0" smtClean="0"/>
              <a:t> </a:t>
            </a:r>
            <a:r>
              <a:rPr lang="en-US" dirty="0" err="1" smtClean="0"/>
              <a:t>realizadas</a:t>
            </a:r>
            <a:r>
              <a:rPr lang="en-US" dirty="0" smtClean="0"/>
              <a:t> </a:t>
            </a:r>
            <a:r>
              <a:rPr lang="en-US" dirty="0" err="1" smtClean="0"/>
              <a:t>por</a:t>
            </a:r>
            <a:r>
              <a:rPr lang="en-US" dirty="0" smtClean="0"/>
              <a:t> el </a:t>
            </a:r>
            <a:r>
              <a:rPr lang="en-US" dirty="0" err="1" smtClean="0"/>
              <a:t>profesor</a:t>
            </a:r>
            <a:r>
              <a:rPr lang="en-US" dirty="0" smtClean="0"/>
              <a:t> o </a:t>
            </a:r>
            <a:r>
              <a:rPr lang="en-US" dirty="0" err="1" smtClean="0"/>
              <a:t>recurso</a:t>
            </a:r>
            <a:r>
              <a:rPr lang="en-US" dirty="0" smtClean="0"/>
              <a:t> </a:t>
            </a:r>
            <a:r>
              <a:rPr lang="en-US" dirty="0" err="1" smtClean="0"/>
              <a:t>externo</a:t>
            </a:r>
            <a:endParaRPr lang="en-US" dirty="0" smtClean="0"/>
          </a:p>
          <a:p>
            <a:pPr marL="0" indent="0">
              <a:buNone/>
            </a:pPr>
            <a:r>
              <a:rPr lang="en-US" dirty="0" smtClean="0"/>
              <a:t>3. </a:t>
            </a:r>
            <a:r>
              <a:rPr lang="en-US" dirty="0" err="1" smtClean="0"/>
              <a:t>Demostraciones</a:t>
            </a:r>
            <a:r>
              <a:rPr lang="en-US" dirty="0" smtClean="0"/>
              <a:t> de </a:t>
            </a:r>
            <a:r>
              <a:rPr lang="en-US" dirty="0" err="1" smtClean="0"/>
              <a:t>procedimientos</a:t>
            </a:r>
            <a:r>
              <a:rPr lang="en-US" dirty="0" smtClean="0"/>
              <a:t> y Técnicas para </a:t>
            </a:r>
            <a:r>
              <a:rPr lang="en-US" dirty="0" err="1" smtClean="0"/>
              <a:t>realizar</a:t>
            </a:r>
            <a:r>
              <a:rPr lang="en-US" dirty="0" smtClean="0"/>
              <a:t> </a:t>
            </a:r>
            <a:r>
              <a:rPr lang="en-US" dirty="0" err="1" smtClean="0"/>
              <a:t>cortes</a:t>
            </a:r>
            <a:r>
              <a:rPr lang="en-US" dirty="0" smtClean="0"/>
              <a:t> </a:t>
            </a:r>
            <a:r>
              <a:rPr lang="en-US" dirty="0" err="1" smtClean="0"/>
              <a:t>básicos</a:t>
            </a:r>
            <a:r>
              <a:rPr lang="en-US" dirty="0" smtClean="0"/>
              <a:t> y de              45 </a:t>
            </a:r>
            <a:r>
              <a:rPr lang="en-US" dirty="0" err="1" smtClean="0"/>
              <a:t>grados</a:t>
            </a:r>
            <a:endParaRPr lang="en-US" dirty="0" smtClean="0"/>
          </a:p>
          <a:p>
            <a:pPr marL="0" indent="0">
              <a:buNone/>
            </a:pPr>
            <a:r>
              <a:rPr lang="en-US" dirty="0" smtClean="0"/>
              <a:t>4. </a:t>
            </a:r>
            <a:r>
              <a:rPr lang="en-US" dirty="0" err="1" smtClean="0"/>
              <a:t>Realización</a:t>
            </a:r>
            <a:r>
              <a:rPr lang="en-US" dirty="0" smtClean="0"/>
              <a:t> de </a:t>
            </a:r>
            <a:r>
              <a:rPr lang="en-US" dirty="0" err="1" smtClean="0"/>
              <a:t>tareas</a:t>
            </a:r>
            <a:r>
              <a:rPr lang="en-US" dirty="0" smtClean="0"/>
              <a:t> y </a:t>
            </a:r>
            <a:r>
              <a:rPr lang="en-US" dirty="0" err="1" smtClean="0"/>
              <a:t>ejercicios</a:t>
            </a:r>
            <a:r>
              <a:rPr lang="en-US" dirty="0" smtClean="0"/>
              <a:t>  </a:t>
            </a:r>
            <a:r>
              <a:rPr lang="en-US" dirty="0" err="1" smtClean="0"/>
              <a:t>prácticoas</a:t>
            </a:r>
            <a:r>
              <a:rPr lang="en-US" dirty="0" smtClean="0"/>
              <a:t> en el </a:t>
            </a:r>
            <a:r>
              <a:rPr lang="en-US" dirty="0" err="1" smtClean="0"/>
              <a:t>laboratorio</a:t>
            </a:r>
            <a:r>
              <a:rPr lang="en-US" dirty="0" smtClean="0"/>
              <a:t>.</a:t>
            </a:r>
          </a:p>
          <a:p>
            <a:pPr marL="0" indent="0">
              <a:buNone/>
            </a:pPr>
            <a:r>
              <a:rPr lang="en-US" dirty="0" smtClean="0"/>
              <a:t>5. </a:t>
            </a:r>
            <a:r>
              <a:rPr lang="en-US" dirty="0" err="1" smtClean="0"/>
              <a:t>Asignaciones</a:t>
            </a:r>
            <a:r>
              <a:rPr lang="en-US" dirty="0" smtClean="0"/>
              <a:t> </a:t>
            </a:r>
            <a:r>
              <a:rPr lang="en-US" dirty="0" err="1" smtClean="0"/>
              <a:t>especiales</a:t>
            </a:r>
            <a:r>
              <a:rPr lang="en-US" dirty="0" smtClean="0"/>
              <a:t> para </a:t>
            </a:r>
            <a:r>
              <a:rPr lang="en-US" dirty="0" err="1" smtClean="0"/>
              <a:t>entregar</a:t>
            </a:r>
            <a:r>
              <a:rPr lang="en-US" dirty="0" smtClean="0"/>
              <a:t>.</a:t>
            </a:r>
          </a:p>
          <a:p>
            <a:pPr marL="0" indent="0">
              <a:buNone/>
            </a:pPr>
            <a:r>
              <a:rPr lang="en-US" dirty="0" smtClean="0"/>
              <a:t>6. </a:t>
            </a:r>
            <a:r>
              <a:rPr lang="en-US" dirty="0" err="1" smtClean="0"/>
              <a:t>Visita</a:t>
            </a:r>
            <a:r>
              <a:rPr lang="en-US" dirty="0" smtClean="0"/>
              <a:t> a la </a:t>
            </a:r>
            <a:r>
              <a:rPr lang="en-US" dirty="0" err="1" smtClean="0"/>
              <a:t>biblioteca</a:t>
            </a:r>
            <a:r>
              <a:rPr lang="en-US" dirty="0" smtClean="0"/>
              <a:t> para </a:t>
            </a:r>
            <a:r>
              <a:rPr lang="en-US" dirty="0" err="1" smtClean="0"/>
              <a:t>accesar</a:t>
            </a:r>
            <a:r>
              <a:rPr lang="en-US" dirty="0" smtClean="0"/>
              <a:t> BB</a:t>
            </a:r>
          </a:p>
          <a:p>
            <a:pPr marL="0" indent="0">
              <a:buNone/>
            </a:pPr>
            <a:r>
              <a:rPr lang="en-US" dirty="0" smtClean="0"/>
              <a:t>7. </a:t>
            </a:r>
            <a:r>
              <a:rPr lang="en-US" dirty="0" err="1" smtClean="0"/>
              <a:t>Supervición</a:t>
            </a:r>
            <a:r>
              <a:rPr lang="en-US" dirty="0" smtClean="0"/>
              <a:t> </a:t>
            </a:r>
            <a:r>
              <a:rPr lang="en-US" dirty="0" err="1" smtClean="0"/>
              <a:t>individualizada</a:t>
            </a:r>
            <a:endParaRPr lang="en-US" dirty="0" smtClean="0"/>
          </a:p>
          <a:p>
            <a:pPr marL="0" indent="0">
              <a:buNone/>
            </a:pPr>
            <a:r>
              <a:rPr lang="en-US" dirty="0" smtClean="0"/>
              <a:t>8. </a:t>
            </a:r>
            <a:r>
              <a:rPr lang="en-US" dirty="0" err="1" smtClean="0"/>
              <a:t>Ayuda</a:t>
            </a:r>
            <a:r>
              <a:rPr lang="en-US" dirty="0" smtClean="0"/>
              <a:t> </a:t>
            </a:r>
            <a:r>
              <a:rPr lang="en-US" dirty="0" err="1" smtClean="0"/>
              <a:t>cooperativa</a:t>
            </a:r>
            <a:endParaRPr lang="en-US" dirty="0" smtClean="0"/>
          </a:p>
          <a:p>
            <a:pPr marL="0" indent="0">
              <a:buNone/>
            </a:pPr>
            <a:r>
              <a:rPr lang="en-US" dirty="0" smtClean="0"/>
              <a:t>9. </a:t>
            </a:r>
            <a:r>
              <a:rPr lang="en-US" dirty="0" err="1" smtClean="0"/>
              <a:t>Visualización</a:t>
            </a:r>
            <a:r>
              <a:rPr lang="en-US" dirty="0" smtClean="0"/>
              <a:t> conceptual a </a:t>
            </a:r>
            <a:r>
              <a:rPr lang="en-US" dirty="0" err="1" smtClean="0"/>
              <a:t>través</a:t>
            </a:r>
            <a:r>
              <a:rPr lang="en-US" dirty="0" smtClean="0"/>
              <a:t> del </a:t>
            </a:r>
            <a:r>
              <a:rPr lang="en-US" dirty="0" err="1" smtClean="0"/>
              <a:t>uso</a:t>
            </a:r>
            <a:r>
              <a:rPr lang="en-US" dirty="0" smtClean="0"/>
              <a:t> de </a:t>
            </a:r>
            <a:r>
              <a:rPr lang="en-US" dirty="0" err="1" smtClean="0"/>
              <a:t>ilustraciones</a:t>
            </a:r>
            <a:r>
              <a:rPr lang="en-US" dirty="0" smtClean="0"/>
              <a:t> y </a:t>
            </a:r>
            <a:r>
              <a:rPr lang="en-US" dirty="0" err="1" smtClean="0"/>
              <a:t>equipos</a:t>
            </a:r>
            <a:r>
              <a:rPr lang="en-US" dirty="0" smtClean="0"/>
              <a:t>    </a:t>
            </a:r>
            <a:r>
              <a:rPr lang="en-US" dirty="0" err="1" smtClean="0"/>
              <a:t>audiovisuales</a:t>
            </a:r>
            <a:endParaRPr lang="en-US" dirty="0" smtClean="0"/>
          </a:p>
          <a:p>
            <a:pPr marL="0" indent="0">
              <a:buNone/>
            </a:pPr>
            <a:r>
              <a:rPr lang="en-US" dirty="0" smtClean="0"/>
              <a:t>10. </a:t>
            </a:r>
            <a:r>
              <a:rPr lang="en-US" dirty="0" err="1" smtClean="0"/>
              <a:t>Otros</a:t>
            </a:r>
            <a:r>
              <a:rPr lang="en-US" dirty="0" smtClean="0"/>
              <a:t> </a:t>
            </a:r>
            <a:endParaRPr lang="en-US" dirty="0"/>
          </a:p>
        </p:txBody>
      </p:sp>
    </p:spTree>
    <p:extLst>
      <p:ext uri="{BB962C8B-B14F-4D97-AF65-F5344CB8AC3E}">
        <p14:creationId xmlns:p14="http://schemas.microsoft.com/office/powerpoint/2010/main" xmlns="" val="254273616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8" y="196242"/>
            <a:ext cx="8596668" cy="530268"/>
          </a:xfrm>
        </p:spPr>
        <p:txBody>
          <a:bodyPr>
            <a:normAutofit/>
          </a:bodyPr>
          <a:lstStyle/>
          <a:p>
            <a:r>
              <a:rPr lang="en-US" sz="2400" b="1" dirty="0" err="1" smtClean="0">
                <a:solidFill>
                  <a:schemeClr val="tx1"/>
                </a:solidFill>
              </a:rPr>
              <a:t>Fase</a:t>
            </a:r>
            <a:r>
              <a:rPr lang="en-US" sz="2400" b="1" dirty="0" smtClean="0">
                <a:solidFill>
                  <a:schemeClr val="tx1"/>
                </a:solidFill>
              </a:rPr>
              <a:t> de </a:t>
            </a:r>
            <a:r>
              <a:rPr lang="en-US" sz="2400" b="1" dirty="0" err="1" smtClean="0">
                <a:solidFill>
                  <a:schemeClr val="tx1"/>
                </a:solidFill>
              </a:rPr>
              <a:t>Desarrollo</a:t>
            </a:r>
            <a:r>
              <a:rPr lang="en-US" sz="2400" b="1" dirty="0" smtClean="0">
                <a:solidFill>
                  <a:schemeClr val="tx1"/>
                </a:solidFill>
              </a:rPr>
              <a:t> : </a:t>
            </a:r>
            <a:r>
              <a:rPr lang="en-US" sz="2400" b="1" dirty="0" err="1" smtClean="0">
                <a:solidFill>
                  <a:schemeClr val="tx1"/>
                </a:solidFill>
              </a:rPr>
              <a:t>materiales</a:t>
            </a:r>
            <a:r>
              <a:rPr lang="en-US" sz="2400" b="1" dirty="0" smtClean="0">
                <a:solidFill>
                  <a:schemeClr val="tx1"/>
                </a:solidFill>
              </a:rPr>
              <a:t> </a:t>
            </a:r>
            <a:r>
              <a:rPr lang="en-US" sz="2400" b="1" dirty="0" err="1" smtClean="0">
                <a:solidFill>
                  <a:schemeClr val="tx1"/>
                </a:solidFill>
              </a:rPr>
              <a:t>educativos</a:t>
            </a:r>
            <a:endParaRPr lang="en-US" sz="2400" b="1" dirty="0">
              <a:solidFill>
                <a:schemeClr val="tx1"/>
              </a:solidFill>
            </a:endParaRPr>
          </a:p>
        </p:txBody>
      </p:sp>
      <p:sp>
        <p:nvSpPr>
          <p:cNvPr id="3" name="Content Placeholder 2"/>
          <p:cNvSpPr>
            <a:spLocks noGrp="1"/>
          </p:cNvSpPr>
          <p:nvPr>
            <p:ph idx="1"/>
          </p:nvPr>
        </p:nvSpPr>
        <p:spPr>
          <a:xfrm>
            <a:off x="1103219" y="1027134"/>
            <a:ext cx="8596668" cy="5473873"/>
          </a:xfrm>
        </p:spPr>
        <p:txBody>
          <a:bodyPr>
            <a:noAutofit/>
          </a:bodyPr>
          <a:lstStyle/>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1. </a:t>
            </a:r>
            <a:r>
              <a:rPr lang="en-US" sz="1400" b="1" dirty="0" err="1" smtClean="0">
                <a:solidFill>
                  <a:schemeClr val="tx1"/>
                </a:solidFill>
                <a:latin typeface="Arial" panose="020B0604020202020204" pitchFamily="34" charset="0"/>
                <a:cs typeface="Arial" panose="020B0604020202020204" pitchFamily="34" charset="0"/>
              </a:rPr>
              <a:t>Libro</a:t>
            </a:r>
            <a:r>
              <a:rPr lang="en-US" sz="1400" b="1" dirty="0" smtClean="0">
                <a:solidFill>
                  <a:schemeClr val="tx1"/>
                </a:solidFill>
                <a:latin typeface="Arial" panose="020B0604020202020204" pitchFamily="34" charset="0"/>
                <a:cs typeface="Arial" panose="020B0604020202020204" pitchFamily="34" charset="0"/>
              </a:rPr>
              <a:t> de </a:t>
            </a:r>
            <a:r>
              <a:rPr lang="en-US" sz="1400" b="1" dirty="0" err="1" smtClean="0">
                <a:solidFill>
                  <a:schemeClr val="tx1"/>
                </a:solidFill>
                <a:latin typeface="Arial" panose="020B0604020202020204" pitchFamily="34" charset="0"/>
                <a:cs typeface="Arial" panose="020B0604020202020204" pitchFamily="34" charset="0"/>
              </a:rPr>
              <a:t>texto</a:t>
            </a:r>
            <a:endParaRPr lang="en-US" sz="1400" b="1" dirty="0" smtClean="0">
              <a:solidFill>
                <a:schemeClr val="tx1"/>
              </a:solidFill>
              <a:latin typeface="Arial" panose="020B0604020202020204" pitchFamily="34" charset="0"/>
              <a:cs typeface="Arial" panose="020B0604020202020204" pitchFamily="34" charset="0"/>
            </a:endParaRP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2. </a:t>
            </a:r>
            <a:r>
              <a:rPr lang="en-US" sz="1400" b="1" dirty="0" err="1" smtClean="0">
                <a:solidFill>
                  <a:schemeClr val="tx1"/>
                </a:solidFill>
                <a:latin typeface="Arial" panose="020B0604020202020204" pitchFamily="34" charset="0"/>
                <a:cs typeface="Arial" panose="020B0604020202020204" pitchFamily="34" charset="0"/>
              </a:rPr>
              <a:t>Materiales</a:t>
            </a:r>
            <a:r>
              <a:rPr lang="en-US" sz="1400" b="1" dirty="0" smtClean="0">
                <a:solidFill>
                  <a:schemeClr val="tx1"/>
                </a:solidFill>
                <a:latin typeface="Arial" panose="020B0604020202020204" pitchFamily="34" charset="0"/>
                <a:cs typeface="Arial" panose="020B0604020202020204" pitchFamily="34" charset="0"/>
              </a:rPr>
              <a:t> de </a:t>
            </a:r>
            <a:r>
              <a:rPr lang="en-US" sz="1400" b="1" dirty="0" err="1" smtClean="0">
                <a:solidFill>
                  <a:schemeClr val="tx1"/>
                </a:solidFill>
                <a:latin typeface="Arial" panose="020B0604020202020204" pitchFamily="34" charset="0"/>
                <a:cs typeface="Arial" panose="020B0604020202020204" pitchFamily="34" charset="0"/>
              </a:rPr>
              <a:t>referencias</a:t>
            </a:r>
            <a:endParaRPr lang="en-US" sz="1400" b="1" dirty="0" smtClean="0">
              <a:solidFill>
                <a:schemeClr val="tx1"/>
              </a:solidFill>
              <a:latin typeface="Arial" panose="020B0604020202020204" pitchFamily="34" charset="0"/>
              <a:cs typeface="Arial" panose="020B0604020202020204" pitchFamily="34" charset="0"/>
            </a:endParaRP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3. </a:t>
            </a:r>
            <a:r>
              <a:rPr lang="en-US" sz="1400" b="1" dirty="0" err="1" smtClean="0">
                <a:solidFill>
                  <a:schemeClr val="tx1"/>
                </a:solidFill>
                <a:latin typeface="Arial" panose="020B0604020202020204" pitchFamily="34" charset="0"/>
                <a:cs typeface="Arial" panose="020B0604020202020204" pitchFamily="34" charset="0"/>
              </a:rPr>
              <a:t>Fotografías</a:t>
            </a:r>
            <a:r>
              <a:rPr lang="en-US" sz="1400" b="1" dirty="0" smtClean="0">
                <a:solidFill>
                  <a:schemeClr val="tx1"/>
                </a:solidFill>
                <a:latin typeface="Arial" panose="020B0604020202020204" pitchFamily="34" charset="0"/>
                <a:cs typeface="Arial" panose="020B0604020202020204" pitchFamily="34" charset="0"/>
              </a:rPr>
              <a:t> /  </a:t>
            </a:r>
            <a:r>
              <a:rPr lang="en-US" sz="1400" b="1" dirty="0" err="1" smtClean="0">
                <a:solidFill>
                  <a:schemeClr val="tx1"/>
                </a:solidFill>
                <a:latin typeface="Arial" panose="020B0604020202020204" pitchFamily="34" charset="0"/>
                <a:cs typeface="Arial" panose="020B0604020202020204" pitchFamily="34" charset="0"/>
              </a:rPr>
              <a:t>Láminas</a:t>
            </a:r>
            <a:endParaRPr lang="en-US" sz="1400" b="1" dirty="0" smtClean="0">
              <a:solidFill>
                <a:schemeClr val="tx1"/>
              </a:solidFill>
              <a:latin typeface="Arial" panose="020B0604020202020204" pitchFamily="34" charset="0"/>
              <a:cs typeface="Arial" panose="020B0604020202020204" pitchFamily="34" charset="0"/>
            </a:endParaRP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4. </a:t>
            </a:r>
            <a:r>
              <a:rPr lang="en-US" sz="1400" b="1" dirty="0" err="1" smtClean="0">
                <a:solidFill>
                  <a:schemeClr val="tx1"/>
                </a:solidFill>
                <a:latin typeface="Arial" panose="020B0604020202020204" pitchFamily="34" charset="0"/>
                <a:cs typeface="Arial" panose="020B0604020202020204" pitchFamily="34" charset="0"/>
              </a:rPr>
              <a:t>Servicio</a:t>
            </a:r>
            <a:r>
              <a:rPr lang="en-US" sz="1400" b="1" dirty="0" smtClean="0">
                <a:solidFill>
                  <a:schemeClr val="tx1"/>
                </a:solidFill>
                <a:latin typeface="Arial" panose="020B0604020202020204" pitchFamily="34" charset="0"/>
                <a:cs typeface="Arial" panose="020B0604020202020204" pitchFamily="34" charset="0"/>
              </a:rPr>
              <a:t> de Internet / Blackboard</a:t>
            </a: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5. </a:t>
            </a:r>
            <a:r>
              <a:rPr lang="en-US" sz="1400" b="1" dirty="0" err="1" smtClean="0">
                <a:solidFill>
                  <a:schemeClr val="tx1"/>
                </a:solidFill>
                <a:latin typeface="Arial" panose="020B0604020202020204" pitchFamily="34" charset="0"/>
                <a:cs typeface="Arial" panose="020B0604020202020204" pitchFamily="34" charset="0"/>
              </a:rPr>
              <a:t>Revistas</a:t>
            </a:r>
            <a:r>
              <a:rPr lang="en-US" sz="1400" b="1" dirty="0" smtClean="0">
                <a:solidFill>
                  <a:schemeClr val="tx1"/>
                </a:solidFill>
                <a:latin typeface="Arial" panose="020B0604020202020204" pitchFamily="34" charset="0"/>
                <a:cs typeface="Arial" panose="020B0604020202020204" pitchFamily="34" charset="0"/>
              </a:rPr>
              <a:t> </a:t>
            </a:r>
            <a:r>
              <a:rPr lang="en-US" sz="1400" b="1" dirty="0" err="1" smtClean="0">
                <a:solidFill>
                  <a:schemeClr val="tx1"/>
                </a:solidFill>
                <a:latin typeface="Arial" panose="020B0604020202020204" pitchFamily="34" charset="0"/>
                <a:cs typeface="Arial" panose="020B0604020202020204" pitchFamily="34" charset="0"/>
              </a:rPr>
              <a:t>profesionales</a:t>
            </a:r>
            <a:endParaRPr lang="en-US" sz="1400" b="1" dirty="0" smtClean="0">
              <a:solidFill>
                <a:schemeClr val="tx1"/>
              </a:solidFill>
              <a:latin typeface="Arial" panose="020B0604020202020204" pitchFamily="34" charset="0"/>
              <a:cs typeface="Arial" panose="020B0604020202020204" pitchFamily="34" charset="0"/>
            </a:endParaRP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6. </a:t>
            </a:r>
            <a:r>
              <a:rPr lang="en-US" sz="1400" b="1" dirty="0" err="1" smtClean="0">
                <a:solidFill>
                  <a:schemeClr val="tx1"/>
                </a:solidFill>
                <a:latin typeface="Arial" panose="020B0604020202020204" pitchFamily="34" charset="0"/>
                <a:cs typeface="Arial" panose="020B0604020202020204" pitchFamily="34" charset="0"/>
              </a:rPr>
              <a:t>Equipo</a:t>
            </a:r>
            <a:r>
              <a:rPr lang="en-US" sz="1400" b="1" dirty="0" smtClean="0">
                <a:solidFill>
                  <a:schemeClr val="tx1"/>
                </a:solidFill>
                <a:latin typeface="Arial" panose="020B0604020202020204" pitchFamily="34" charset="0"/>
                <a:cs typeface="Arial" panose="020B0604020202020204" pitchFamily="34" charset="0"/>
              </a:rPr>
              <a:t> y </a:t>
            </a:r>
            <a:r>
              <a:rPr lang="en-US" sz="1400" b="1" dirty="0" err="1" smtClean="0">
                <a:solidFill>
                  <a:schemeClr val="tx1"/>
                </a:solidFill>
                <a:latin typeface="Arial" panose="020B0604020202020204" pitchFamily="34" charset="0"/>
                <a:cs typeface="Arial" panose="020B0604020202020204" pitchFamily="34" charset="0"/>
              </a:rPr>
              <a:t>materiales</a:t>
            </a:r>
            <a:r>
              <a:rPr lang="en-US" sz="1400" b="1" dirty="0" smtClean="0">
                <a:solidFill>
                  <a:schemeClr val="tx1"/>
                </a:solidFill>
                <a:latin typeface="Arial" panose="020B0604020202020204" pitchFamily="34" charset="0"/>
                <a:cs typeface="Arial" panose="020B0604020202020204" pitchFamily="34" charset="0"/>
              </a:rPr>
              <a:t> de </a:t>
            </a:r>
            <a:r>
              <a:rPr lang="en-US" sz="1400" b="1" dirty="0" err="1" smtClean="0">
                <a:solidFill>
                  <a:schemeClr val="tx1"/>
                </a:solidFill>
                <a:latin typeface="Arial" panose="020B0604020202020204" pitchFamily="34" charset="0"/>
                <a:cs typeface="Arial" panose="020B0604020202020204" pitchFamily="34" charset="0"/>
              </a:rPr>
              <a:t>laboratorio</a:t>
            </a:r>
            <a:endParaRPr lang="en-US" sz="1400" b="1" dirty="0" smtClean="0">
              <a:solidFill>
                <a:schemeClr val="tx1"/>
              </a:solidFill>
              <a:latin typeface="Arial" panose="020B0604020202020204" pitchFamily="34" charset="0"/>
              <a:cs typeface="Arial" panose="020B0604020202020204" pitchFamily="34" charset="0"/>
            </a:endParaRP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7. </a:t>
            </a:r>
            <a:r>
              <a:rPr lang="en-US" sz="1400" b="1" dirty="0" err="1" smtClean="0">
                <a:solidFill>
                  <a:schemeClr val="tx1"/>
                </a:solidFill>
                <a:latin typeface="Arial" panose="020B0604020202020204" pitchFamily="34" charset="0"/>
                <a:cs typeface="Arial" panose="020B0604020202020204" pitchFamily="34" charset="0"/>
              </a:rPr>
              <a:t>Enciclopedia</a:t>
            </a:r>
            <a:endParaRPr lang="en-US" sz="1400" b="1" dirty="0" smtClean="0">
              <a:solidFill>
                <a:schemeClr val="tx1"/>
              </a:solidFill>
              <a:latin typeface="Arial" panose="020B0604020202020204" pitchFamily="34" charset="0"/>
              <a:cs typeface="Arial" panose="020B0604020202020204" pitchFamily="34" charset="0"/>
            </a:endParaRP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8. </a:t>
            </a:r>
            <a:r>
              <a:rPr lang="en-US" sz="1400" b="1" dirty="0" err="1" smtClean="0">
                <a:solidFill>
                  <a:schemeClr val="tx1"/>
                </a:solidFill>
                <a:latin typeface="Arial" panose="020B0604020202020204" pitchFamily="34" charset="0"/>
                <a:cs typeface="Arial" panose="020B0604020202020204" pitchFamily="34" charset="0"/>
              </a:rPr>
              <a:t>Transparencias</a:t>
            </a:r>
            <a:endParaRPr lang="en-US" sz="1400" b="1" dirty="0" smtClean="0">
              <a:solidFill>
                <a:schemeClr val="tx1"/>
              </a:solidFill>
              <a:latin typeface="Arial" panose="020B0604020202020204" pitchFamily="34" charset="0"/>
              <a:cs typeface="Arial" panose="020B0604020202020204" pitchFamily="34" charset="0"/>
            </a:endParaRP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9. </a:t>
            </a:r>
            <a:r>
              <a:rPr lang="en-US" sz="1400" b="1" dirty="0" err="1" smtClean="0">
                <a:solidFill>
                  <a:schemeClr val="tx1"/>
                </a:solidFill>
                <a:latin typeface="Arial" panose="020B0604020202020204" pitchFamily="34" charset="0"/>
                <a:cs typeface="Arial" panose="020B0604020202020204" pitchFamily="34" charset="0"/>
              </a:rPr>
              <a:t>Películas</a:t>
            </a:r>
            <a:endParaRPr lang="en-US" sz="1400" b="1" dirty="0" smtClean="0">
              <a:solidFill>
                <a:schemeClr val="tx1"/>
              </a:solidFill>
              <a:latin typeface="Arial" panose="020B0604020202020204" pitchFamily="34" charset="0"/>
              <a:cs typeface="Arial" panose="020B0604020202020204" pitchFamily="34" charset="0"/>
            </a:endParaRP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10. </a:t>
            </a:r>
            <a:r>
              <a:rPr lang="en-US" sz="1400" b="1" dirty="0" err="1" smtClean="0">
                <a:solidFill>
                  <a:schemeClr val="tx1"/>
                </a:solidFill>
                <a:latin typeface="Arial" panose="020B0604020202020204" pitchFamily="34" charset="0"/>
                <a:cs typeface="Arial" panose="020B0604020202020204" pitchFamily="34" charset="0"/>
              </a:rPr>
              <a:t>Televisor</a:t>
            </a:r>
            <a:r>
              <a:rPr lang="en-US" sz="1400" b="1" dirty="0" smtClean="0">
                <a:solidFill>
                  <a:schemeClr val="tx1"/>
                </a:solidFill>
                <a:latin typeface="Arial" panose="020B0604020202020204" pitchFamily="34" charset="0"/>
                <a:cs typeface="Arial" panose="020B0604020202020204" pitchFamily="34" charset="0"/>
              </a:rPr>
              <a:t>, video DVD</a:t>
            </a:r>
          </a:p>
          <a:p>
            <a:pPr marL="0" indent="0">
              <a:lnSpc>
                <a:spcPct val="170000"/>
              </a:lnSpc>
              <a:buNone/>
            </a:pPr>
            <a:r>
              <a:rPr lang="en-US" sz="1400" b="1" dirty="0" smtClean="0">
                <a:solidFill>
                  <a:schemeClr val="tx1"/>
                </a:solidFill>
                <a:latin typeface="Arial" panose="020B0604020202020204" pitchFamily="34" charset="0"/>
                <a:cs typeface="Arial" panose="020B0604020202020204" pitchFamily="34" charset="0"/>
              </a:rPr>
              <a:t>11. </a:t>
            </a:r>
            <a:r>
              <a:rPr lang="en-US" sz="1400" b="1" dirty="0" err="1" smtClean="0">
                <a:solidFill>
                  <a:schemeClr val="tx1"/>
                </a:solidFill>
                <a:latin typeface="Arial" panose="020B0604020202020204" pitchFamily="34" charset="0"/>
                <a:cs typeface="Arial" panose="020B0604020202020204" pitchFamily="34" charset="0"/>
              </a:rPr>
              <a:t>Proyector</a:t>
            </a:r>
            <a:r>
              <a:rPr lang="en-US" sz="1400" b="1" dirty="0" smtClean="0">
                <a:solidFill>
                  <a:schemeClr val="tx1"/>
                </a:solidFill>
                <a:latin typeface="Arial" panose="020B0604020202020204" pitchFamily="34" charset="0"/>
                <a:cs typeface="Arial" panose="020B0604020202020204" pitchFamily="34" charset="0"/>
              </a:rPr>
              <a:t> y </a:t>
            </a:r>
            <a:r>
              <a:rPr lang="en-US" sz="1400" b="1" dirty="0" err="1" smtClean="0">
                <a:solidFill>
                  <a:schemeClr val="tx1"/>
                </a:solidFill>
                <a:latin typeface="Arial" panose="020B0604020202020204" pitchFamily="34" charset="0"/>
                <a:cs typeface="Arial" panose="020B0604020202020204" pitchFamily="34" charset="0"/>
              </a:rPr>
              <a:t>pantalla</a:t>
            </a:r>
            <a:endParaRPr lang="en-US" sz="1400" b="1" dirty="0" smtClean="0">
              <a:solidFill>
                <a:schemeClr val="tx1"/>
              </a:solidFill>
              <a:latin typeface="Arial" panose="020B0604020202020204" pitchFamily="34" charset="0"/>
              <a:cs typeface="Arial" panose="020B0604020202020204" pitchFamily="34" charset="0"/>
            </a:endParaRPr>
          </a:p>
          <a:p>
            <a:pPr>
              <a:lnSpc>
                <a:spcPct val="170000"/>
              </a:lnSpc>
              <a:buAutoNum type="arabicPeriod"/>
            </a:pPr>
            <a:endParaRPr lang="en-US" sz="1400" b="1" dirty="0" smtClean="0">
              <a:solidFill>
                <a:schemeClr val="tx1"/>
              </a:solidFill>
              <a:latin typeface="Arial" panose="020B0604020202020204" pitchFamily="34" charset="0"/>
              <a:cs typeface="Arial" panose="020B0604020202020204" pitchFamily="34" charset="0"/>
            </a:endParaRPr>
          </a:p>
          <a:p>
            <a:pPr>
              <a:lnSpc>
                <a:spcPct val="170000"/>
              </a:lnSpc>
              <a:buAutoNum type="arabicPeriod"/>
            </a:pPr>
            <a:endParaRPr lang="en-US" sz="1400" b="1" dirty="0">
              <a:solidFill>
                <a:schemeClr val="tx1"/>
              </a:solidFill>
            </a:endParaRPr>
          </a:p>
        </p:txBody>
      </p:sp>
    </p:spTree>
    <p:extLst>
      <p:ext uri="{BB962C8B-B14F-4D97-AF65-F5344CB8AC3E}">
        <p14:creationId xmlns:p14="http://schemas.microsoft.com/office/powerpoint/2010/main" xmlns="" val="352476292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67" y="208767"/>
            <a:ext cx="8596668" cy="592899"/>
          </a:xfrm>
        </p:spPr>
        <p:txBody>
          <a:bodyPr>
            <a:normAutofit/>
          </a:bodyPr>
          <a:lstStyle/>
          <a:p>
            <a:r>
              <a:rPr lang="en-US" sz="2000" b="1" dirty="0" err="1" smtClean="0">
                <a:solidFill>
                  <a:schemeClr val="tx1"/>
                </a:solidFill>
              </a:rPr>
              <a:t>Cuarta</a:t>
            </a:r>
            <a:r>
              <a:rPr lang="en-US" sz="2000" b="1" dirty="0" smtClean="0">
                <a:solidFill>
                  <a:schemeClr val="tx1"/>
                </a:solidFill>
              </a:rPr>
              <a:t> </a:t>
            </a:r>
            <a:r>
              <a:rPr lang="en-US" sz="2000" b="1" dirty="0" err="1" smtClean="0">
                <a:solidFill>
                  <a:schemeClr val="tx1"/>
                </a:solidFill>
              </a:rPr>
              <a:t>fase:Implementación</a:t>
            </a:r>
            <a:r>
              <a:rPr lang="en-US" sz="2000" b="1" dirty="0" smtClean="0">
                <a:solidFill>
                  <a:schemeClr val="tx1"/>
                </a:solidFill>
              </a:rPr>
              <a:t>: </a:t>
            </a:r>
            <a:r>
              <a:rPr lang="en-US" sz="2000" b="1" dirty="0" err="1" smtClean="0">
                <a:solidFill>
                  <a:schemeClr val="tx1"/>
                </a:solidFill>
              </a:rPr>
              <a:t>Distribución</a:t>
            </a:r>
            <a:r>
              <a:rPr lang="en-US" sz="2000" b="1" dirty="0" smtClean="0">
                <a:solidFill>
                  <a:schemeClr val="tx1"/>
                </a:solidFill>
              </a:rPr>
              <a:t> del </a:t>
            </a:r>
            <a:r>
              <a:rPr lang="en-US" sz="2000" b="1" dirty="0" err="1" smtClean="0">
                <a:solidFill>
                  <a:schemeClr val="tx1"/>
                </a:solidFill>
              </a:rPr>
              <a:t>tiempo</a:t>
            </a:r>
            <a:endParaRPr lang="en-US" sz="2000" b="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13513103"/>
              </p:ext>
            </p:extLst>
          </p:nvPr>
        </p:nvGraphicFramePr>
        <p:xfrm>
          <a:off x="414338" y="1082675"/>
          <a:ext cx="8596312" cy="4521200"/>
        </p:xfrm>
        <a:graphic>
          <a:graphicData uri="http://schemas.openxmlformats.org/drawingml/2006/table">
            <a:tbl>
              <a:tblPr firstRow="1" bandRow="1">
                <a:tableStyleId>{5C22544A-7EE6-4342-B048-85BDC9FD1C3A}</a:tableStyleId>
              </a:tblPr>
              <a:tblGrid>
                <a:gridCol w="4298156"/>
                <a:gridCol w="4298156"/>
              </a:tblGrid>
              <a:tr h="370840">
                <a:tc>
                  <a:txBody>
                    <a:bodyPr/>
                    <a:lstStyle/>
                    <a:p>
                      <a:pPr algn="ctr"/>
                      <a:r>
                        <a:rPr lang="en-US" dirty="0" smtClean="0"/>
                        <a:t>SEMANAS</a:t>
                      </a:r>
                      <a:endParaRPr lang="en-US" dirty="0"/>
                    </a:p>
                  </a:txBody>
                  <a:tcPr/>
                </a:tc>
                <a:tc>
                  <a:txBody>
                    <a:bodyPr/>
                    <a:lstStyle/>
                    <a:p>
                      <a:pPr algn="ctr"/>
                      <a:r>
                        <a:rPr lang="en-US" dirty="0" smtClean="0"/>
                        <a:t>TÓPICOS</a:t>
                      </a:r>
                      <a:endParaRPr lang="en-US" dirty="0"/>
                    </a:p>
                  </a:txBody>
                  <a:tcPr/>
                </a:tc>
              </a:tr>
              <a:tr h="370840">
                <a:tc>
                  <a:txBody>
                    <a:bodyPr/>
                    <a:lstStyle/>
                    <a:p>
                      <a:pPr algn="ctr"/>
                      <a:r>
                        <a:rPr lang="en-US" sz="1400" dirty="0" smtClean="0"/>
                        <a:t>1</a:t>
                      </a:r>
                      <a:endParaRPr lang="en-US" sz="1400" dirty="0"/>
                    </a:p>
                  </a:txBody>
                  <a:tcPr/>
                </a:tc>
                <a:tc>
                  <a:txBody>
                    <a:bodyPr/>
                    <a:lstStyle/>
                    <a:p>
                      <a:r>
                        <a:rPr lang="en-US" sz="1400" dirty="0" err="1" smtClean="0"/>
                        <a:t>Introducción</a:t>
                      </a:r>
                      <a:r>
                        <a:rPr lang="en-US" sz="1400" baseline="0" dirty="0" smtClean="0"/>
                        <a:t> al </a:t>
                      </a:r>
                      <a:r>
                        <a:rPr lang="en-US" sz="1400" baseline="0" dirty="0" err="1" smtClean="0"/>
                        <a:t>curso</a:t>
                      </a:r>
                      <a:endParaRPr lang="en-US" sz="1400" dirty="0"/>
                    </a:p>
                  </a:txBody>
                  <a:tcPr/>
                </a:tc>
              </a:tr>
              <a:tr h="370840">
                <a:tc>
                  <a:txBody>
                    <a:bodyPr/>
                    <a:lstStyle/>
                    <a:p>
                      <a:pPr algn="ctr"/>
                      <a:r>
                        <a:rPr lang="en-US" sz="1400" dirty="0" smtClean="0"/>
                        <a:t>1</a:t>
                      </a:r>
                      <a:endParaRPr lang="en-US" sz="1400" dirty="0"/>
                    </a:p>
                  </a:txBody>
                  <a:tcPr/>
                </a:tc>
                <a:tc>
                  <a:txBody>
                    <a:bodyPr/>
                    <a:lstStyle/>
                    <a:p>
                      <a:r>
                        <a:rPr lang="en-US" sz="1400" dirty="0" err="1" smtClean="0"/>
                        <a:t>Tópico</a:t>
                      </a:r>
                      <a:r>
                        <a:rPr lang="en-US" sz="1400" baseline="0" dirty="0" smtClean="0"/>
                        <a:t> 1 – </a:t>
                      </a:r>
                      <a:r>
                        <a:rPr lang="en-US" sz="1400" baseline="0" dirty="0" err="1" smtClean="0"/>
                        <a:t>Teoría</a:t>
                      </a:r>
                      <a:r>
                        <a:rPr lang="en-US" sz="1400" baseline="0" dirty="0" smtClean="0"/>
                        <a:t> de los </a:t>
                      </a:r>
                      <a:r>
                        <a:rPr lang="en-US" sz="1400" baseline="0" dirty="0" err="1" smtClean="0"/>
                        <a:t>cortes</a:t>
                      </a:r>
                      <a:r>
                        <a:rPr lang="en-US" sz="1400" baseline="0" dirty="0" smtClean="0"/>
                        <a:t> de </a:t>
                      </a:r>
                      <a:r>
                        <a:rPr lang="en-US" sz="1400" baseline="0" dirty="0" err="1" smtClean="0"/>
                        <a:t>cabello</a:t>
                      </a:r>
                      <a:endParaRPr lang="en-US" sz="1400" dirty="0"/>
                    </a:p>
                  </a:txBody>
                  <a:tcPr/>
                </a:tc>
              </a:tr>
              <a:tr h="370840">
                <a:tc>
                  <a:txBody>
                    <a:bodyPr/>
                    <a:lstStyle/>
                    <a:p>
                      <a:pPr algn="ctr"/>
                      <a:r>
                        <a:rPr lang="en-US" sz="1400" dirty="0" smtClean="0"/>
                        <a:t>2</a:t>
                      </a:r>
                      <a:endParaRPr lang="en-US" sz="1400" dirty="0"/>
                    </a:p>
                  </a:txBody>
                  <a:tcPr/>
                </a:tc>
                <a:tc>
                  <a:txBody>
                    <a:bodyPr/>
                    <a:lstStyle/>
                    <a:p>
                      <a:r>
                        <a:rPr lang="en-US" sz="1400" dirty="0" err="1" smtClean="0"/>
                        <a:t>Tópico</a:t>
                      </a:r>
                      <a:r>
                        <a:rPr lang="en-US" sz="1400" dirty="0" smtClean="0"/>
                        <a:t> 2</a:t>
                      </a:r>
                      <a:r>
                        <a:rPr lang="en-US" sz="1400" baseline="0" dirty="0" smtClean="0"/>
                        <a:t> – La </a:t>
                      </a:r>
                      <a:r>
                        <a:rPr lang="en-US" sz="1400" baseline="0" dirty="0" err="1" smtClean="0"/>
                        <a:t>consulta</a:t>
                      </a:r>
                      <a:r>
                        <a:rPr lang="en-US" sz="1400" baseline="0" dirty="0" smtClean="0"/>
                        <a:t> con el </a:t>
                      </a:r>
                      <a:r>
                        <a:rPr lang="en-US" sz="1400" baseline="0" dirty="0" err="1" smtClean="0"/>
                        <a:t>cliente</a:t>
                      </a:r>
                      <a:endParaRPr lang="en-US" sz="1400" dirty="0"/>
                    </a:p>
                  </a:txBody>
                  <a:tcPr/>
                </a:tc>
              </a:tr>
              <a:tr h="370840">
                <a:tc>
                  <a:txBody>
                    <a:bodyPr/>
                    <a:lstStyle/>
                    <a:p>
                      <a:pPr algn="ctr"/>
                      <a:r>
                        <a:rPr lang="en-US" sz="1400" dirty="0" smtClean="0"/>
                        <a:t>2</a:t>
                      </a:r>
                      <a:endParaRPr lang="en-US" sz="1400" dirty="0"/>
                    </a:p>
                  </a:txBody>
                  <a:tcPr/>
                </a:tc>
                <a:tc>
                  <a:txBody>
                    <a:bodyPr/>
                    <a:lstStyle/>
                    <a:p>
                      <a:r>
                        <a:rPr lang="en-US" sz="1400" dirty="0" err="1" smtClean="0"/>
                        <a:t>Tópico</a:t>
                      </a:r>
                      <a:r>
                        <a:rPr lang="en-US" sz="1400" baseline="0" dirty="0" smtClean="0"/>
                        <a:t> 3 – </a:t>
                      </a:r>
                      <a:r>
                        <a:rPr lang="en-US" sz="1400" baseline="0" dirty="0" err="1" smtClean="0"/>
                        <a:t>Elementos</a:t>
                      </a:r>
                      <a:r>
                        <a:rPr lang="en-US" sz="1400" baseline="0" dirty="0" smtClean="0"/>
                        <a:t> </a:t>
                      </a:r>
                      <a:r>
                        <a:rPr lang="en-US" sz="1400" baseline="0" dirty="0" err="1" smtClean="0"/>
                        <a:t>necesarios</a:t>
                      </a:r>
                      <a:r>
                        <a:rPr lang="en-US" sz="1400" baseline="0" dirty="0" smtClean="0"/>
                        <a:t> </a:t>
                      </a:r>
                      <a:r>
                        <a:rPr lang="en-US" sz="1400" baseline="0" dirty="0" err="1" smtClean="0"/>
                        <a:t>paar</a:t>
                      </a:r>
                      <a:r>
                        <a:rPr lang="en-US" sz="1400" baseline="0" dirty="0" smtClean="0"/>
                        <a:t> </a:t>
                      </a:r>
                      <a:r>
                        <a:rPr lang="en-US" sz="1400" baseline="0" dirty="0" err="1" smtClean="0"/>
                        <a:t>realizar</a:t>
                      </a:r>
                      <a:r>
                        <a:rPr lang="en-US" sz="1400" baseline="0" dirty="0" smtClean="0"/>
                        <a:t> </a:t>
                      </a:r>
                      <a:r>
                        <a:rPr lang="en-US" sz="1400" baseline="0" dirty="0" err="1" smtClean="0"/>
                        <a:t>cortes</a:t>
                      </a:r>
                      <a:r>
                        <a:rPr lang="en-US" sz="1400" baseline="0" dirty="0" smtClean="0"/>
                        <a:t> / </a:t>
                      </a:r>
                      <a:r>
                        <a:rPr lang="en-US" sz="1400" baseline="0" dirty="0" err="1" smtClean="0"/>
                        <a:t>entrar</a:t>
                      </a:r>
                      <a:r>
                        <a:rPr lang="en-US" sz="1400" baseline="0" dirty="0" smtClean="0"/>
                        <a:t> a BB</a:t>
                      </a:r>
                      <a:endParaRPr lang="en-US" sz="1400" dirty="0"/>
                    </a:p>
                  </a:txBody>
                  <a:tcPr/>
                </a:tc>
              </a:tr>
              <a:tr h="370840">
                <a:tc>
                  <a:txBody>
                    <a:bodyPr/>
                    <a:lstStyle/>
                    <a:p>
                      <a:pPr algn="ctr"/>
                      <a:r>
                        <a:rPr lang="en-US" sz="1400" dirty="0" smtClean="0"/>
                        <a:t>2-3</a:t>
                      </a:r>
                      <a:endParaRPr lang="en-US" sz="1400" dirty="0"/>
                    </a:p>
                  </a:txBody>
                  <a:tcPr/>
                </a:tc>
                <a:tc>
                  <a:txBody>
                    <a:bodyPr/>
                    <a:lstStyle/>
                    <a:p>
                      <a:r>
                        <a:rPr lang="en-US" sz="1400" dirty="0" err="1" smtClean="0"/>
                        <a:t>Tópico</a:t>
                      </a:r>
                      <a:r>
                        <a:rPr lang="en-US" sz="1400" dirty="0" smtClean="0"/>
                        <a:t> 4 -  Cortes a 0 </a:t>
                      </a:r>
                      <a:r>
                        <a:rPr lang="en-US" sz="1400" dirty="0" err="1" smtClean="0"/>
                        <a:t>grados</a:t>
                      </a:r>
                      <a:endParaRPr lang="en-US" sz="1400" dirty="0"/>
                    </a:p>
                  </a:txBody>
                  <a:tcPr/>
                </a:tc>
              </a:tr>
              <a:tr h="370840">
                <a:tc>
                  <a:txBody>
                    <a:bodyPr/>
                    <a:lstStyle/>
                    <a:p>
                      <a:pPr algn="ctr"/>
                      <a:r>
                        <a:rPr lang="en-US" sz="1400" dirty="0" smtClean="0"/>
                        <a:t>4-5</a:t>
                      </a:r>
                      <a:endParaRPr lang="en-US" sz="1400" dirty="0"/>
                    </a:p>
                  </a:txBody>
                  <a:tcPr/>
                </a:tc>
                <a:tc>
                  <a:txBody>
                    <a:bodyPr/>
                    <a:lstStyle/>
                    <a:p>
                      <a:r>
                        <a:rPr lang="en-US" sz="1400" dirty="0" err="1" smtClean="0"/>
                        <a:t>Tópico</a:t>
                      </a:r>
                      <a:r>
                        <a:rPr lang="en-US" sz="1400" dirty="0" smtClean="0"/>
                        <a:t> 5 – Cortes a 45 </a:t>
                      </a:r>
                      <a:r>
                        <a:rPr lang="en-US" sz="1400" dirty="0" err="1" smtClean="0"/>
                        <a:t>grados</a:t>
                      </a:r>
                      <a:endParaRPr lang="en-US" sz="1400" dirty="0"/>
                    </a:p>
                  </a:txBody>
                  <a:tcPr/>
                </a:tc>
              </a:tr>
              <a:tr h="370840">
                <a:tc>
                  <a:txBody>
                    <a:bodyPr/>
                    <a:lstStyle/>
                    <a:p>
                      <a:pPr algn="ctr"/>
                      <a:r>
                        <a:rPr lang="en-US" sz="1400" dirty="0" smtClean="0"/>
                        <a:t>6</a:t>
                      </a:r>
                      <a:endParaRPr lang="en-US" sz="1400" dirty="0"/>
                    </a:p>
                  </a:txBody>
                  <a:tcPr/>
                </a:tc>
                <a:tc>
                  <a:txBody>
                    <a:bodyPr/>
                    <a:lstStyle/>
                    <a:p>
                      <a:r>
                        <a:rPr lang="en-US" sz="1400" dirty="0" err="1" smtClean="0"/>
                        <a:t>Tópico</a:t>
                      </a:r>
                      <a:r>
                        <a:rPr lang="en-US" sz="1400" dirty="0" smtClean="0"/>
                        <a:t> 6 – </a:t>
                      </a:r>
                      <a:r>
                        <a:rPr lang="en-US" sz="1400" dirty="0" err="1" smtClean="0"/>
                        <a:t>Finalizar</a:t>
                      </a:r>
                      <a:r>
                        <a:rPr lang="en-US" sz="1400" baseline="0" dirty="0" smtClean="0"/>
                        <a:t> el </a:t>
                      </a:r>
                      <a:r>
                        <a:rPr lang="en-US" sz="1400" baseline="0" dirty="0" err="1" smtClean="0"/>
                        <a:t>corte</a:t>
                      </a:r>
                      <a:r>
                        <a:rPr lang="en-US" sz="1400" baseline="0" dirty="0" smtClean="0"/>
                        <a:t> / </a:t>
                      </a:r>
                      <a:r>
                        <a:rPr lang="en-US" sz="1400" baseline="0" dirty="0" err="1" smtClean="0"/>
                        <a:t>tiempo</a:t>
                      </a:r>
                      <a:r>
                        <a:rPr lang="en-US" sz="1400" baseline="0" dirty="0" smtClean="0"/>
                        <a:t> de </a:t>
                      </a:r>
                      <a:r>
                        <a:rPr lang="en-US" sz="1400" baseline="0" dirty="0" err="1" smtClean="0"/>
                        <a:t>producción</a:t>
                      </a:r>
                      <a:endParaRPr lang="en-US" sz="1400" dirty="0"/>
                    </a:p>
                  </a:txBody>
                  <a:tcPr/>
                </a:tc>
              </a:tr>
              <a:tr h="370840">
                <a:tc>
                  <a:txBody>
                    <a:bodyPr/>
                    <a:lstStyle/>
                    <a:p>
                      <a:pPr algn="ctr"/>
                      <a:r>
                        <a:rPr lang="en-US" sz="1400" dirty="0" smtClean="0"/>
                        <a:t>7 - 8</a:t>
                      </a:r>
                      <a:endParaRPr lang="en-US" sz="1400" dirty="0"/>
                    </a:p>
                  </a:txBody>
                  <a:tcPr/>
                </a:tc>
                <a:tc>
                  <a:txBody>
                    <a:bodyPr/>
                    <a:lstStyle/>
                    <a:p>
                      <a:r>
                        <a:rPr lang="en-US" sz="1400" dirty="0" err="1" smtClean="0"/>
                        <a:t>Entrar</a:t>
                      </a:r>
                      <a:r>
                        <a:rPr lang="en-US" sz="1400" baseline="0" dirty="0" smtClean="0"/>
                        <a:t> a BB / </a:t>
                      </a:r>
                      <a:r>
                        <a:rPr lang="en-US" sz="1400" baseline="0" dirty="0" err="1" smtClean="0"/>
                        <a:t>trabajos</a:t>
                      </a:r>
                      <a:r>
                        <a:rPr lang="en-US" sz="1400" baseline="0" dirty="0" smtClean="0"/>
                        <a:t> / </a:t>
                      </a:r>
                      <a:r>
                        <a:rPr lang="en-US" sz="1400" baseline="0" dirty="0" err="1" smtClean="0"/>
                        <a:t>exámenes</a:t>
                      </a:r>
                      <a:r>
                        <a:rPr lang="en-US" sz="1400" baseline="0" dirty="0" smtClean="0"/>
                        <a:t> finales</a:t>
                      </a:r>
                    </a:p>
                    <a:p>
                      <a:r>
                        <a:rPr lang="en-US" sz="1400" baseline="0" dirty="0" err="1" smtClean="0"/>
                        <a:t>Cálculo</a:t>
                      </a:r>
                      <a:r>
                        <a:rPr lang="en-US" sz="1400" baseline="0" dirty="0" smtClean="0"/>
                        <a:t> y </a:t>
                      </a:r>
                      <a:r>
                        <a:rPr lang="en-US" sz="1400" baseline="0" dirty="0" err="1" smtClean="0"/>
                        <a:t>divulgación</a:t>
                      </a:r>
                      <a:r>
                        <a:rPr lang="en-US" sz="1400" baseline="0" dirty="0" smtClean="0"/>
                        <a:t> de la nota final</a:t>
                      </a:r>
                      <a:endParaRPr lang="en-US" sz="1400" dirty="0"/>
                    </a:p>
                  </a:txBody>
                  <a:tcPr/>
                </a:tc>
              </a:tr>
              <a:tr h="370840">
                <a:tc>
                  <a:txBody>
                    <a:bodyPr/>
                    <a:lstStyle/>
                    <a:p>
                      <a:pPr algn="ctr"/>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153449795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36" y="246346"/>
            <a:ext cx="8596668" cy="430060"/>
          </a:xfrm>
        </p:spPr>
        <p:txBody>
          <a:bodyPr>
            <a:noAutofit/>
          </a:bodyPr>
          <a:lstStyle/>
          <a:p>
            <a:r>
              <a:rPr lang="en-US" sz="2400" b="1" dirty="0" smtClean="0">
                <a:solidFill>
                  <a:schemeClr val="tx1"/>
                </a:solidFill>
              </a:rPr>
              <a:t>Quinta </a:t>
            </a:r>
            <a:r>
              <a:rPr lang="en-US" sz="2400" b="1" dirty="0" err="1" smtClean="0">
                <a:solidFill>
                  <a:schemeClr val="tx1"/>
                </a:solidFill>
              </a:rPr>
              <a:t>fase</a:t>
            </a:r>
            <a:r>
              <a:rPr lang="en-US" sz="2400" b="1" dirty="0" smtClean="0">
                <a:solidFill>
                  <a:schemeClr val="tx1"/>
                </a:solidFill>
              </a:rPr>
              <a:t>: </a:t>
            </a:r>
            <a:r>
              <a:rPr lang="en-US" sz="2400" b="1" dirty="0" err="1" smtClean="0">
                <a:solidFill>
                  <a:schemeClr val="tx1"/>
                </a:solidFill>
              </a:rPr>
              <a:t>Evaluación</a:t>
            </a:r>
            <a:endParaRPr lang="en-US" sz="2400" b="1" dirty="0">
              <a:solidFill>
                <a:schemeClr val="tx1"/>
              </a:solidFill>
            </a:endParaRPr>
          </a:p>
        </p:txBody>
      </p:sp>
      <p:sp>
        <p:nvSpPr>
          <p:cNvPr id="3" name="Content Placeholder 2"/>
          <p:cNvSpPr>
            <a:spLocks noGrp="1"/>
          </p:cNvSpPr>
          <p:nvPr>
            <p:ph idx="1"/>
          </p:nvPr>
        </p:nvSpPr>
        <p:spPr>
          <a:xfrm>
            <a:off x="677334" y="1415441"/>
            <a:ext cx="8596668" cy="5101911"/>
          </a:xfrm>
        </p:spPr>
        <p:txBody>
          <a:bodyPr/>
          <a:lstStyle/>
          <a:p>
            <a:pPr marL="0" indent="0">
              <a:lnSpc>
                <a:spcPct val="150000"/>
              </a:lnSpc>
              <a:buNone/>
            </a:pPr>
            <a:r>
              <a:rPr lang="en-US" b="1" dirty="0" smtClean="0"/>
              <a:t>1</a:t>
            </a:r>
            <a:r>
              <a:rPr lang="en-US" dirty="0" smtClean="0"/>
              <a:t>. </a:t>
            </a:r>
            <a:r>
              <a:rPr lang="en-US" b="1" dirty="0" smtClean="0">
                <a:solidFill>
                  <a:schemeClr val="tx1"/>
                </a:solidFill>
              </a:rPr>
              <a:t>Post </a:t>
            </a:r>
            <a:r>
              <a:rPr lang="en-US" b="1" dirty="0" err="1" smtClean="0">
                <a:solidFill>
                  <a:schemeClr val="tx1"/>
                </a:solidFill>
              </a:rPr>
              <a:t>prueba</a:t>
            </a:r>
            <a:r>
              <a:rPr lang="en-US" b="1" dirty="0" smtClean="0">
                <a:solidFill>
                  <a:schemeClr val="tx1"/>
                </a:solidFill>
              </a:rPr>
              <a:t> –para </a:t>
            </a:r>
            <a:r>
              <a:rPr lang="en-US" b="1" dirty="0" err="1" smtClean="0">
                <a:solidFill>
                  <a:schemeClr val="tx1"/>
                </a:solidFill>
              </a:rPr>
              <a:t>confirmar</a:t>
            </a:r>
            <a:r>
              <a:rPr lang="en-US" b="1" dirty="0" smtClean="0">
                <a:solidFill>
                  <a:schemeClr val="tx1"/>
                </a:solidFill>
              </a:rPr>
              <a:t> el </a:t>
            </a:r>
            <a:r>
              <a:rPr lang="en-US" b="1" dirty="0" err="1" smtClean="0">
                <a:solidFill>
                  <a:schemeClr val="tx1"/>
                </a:solidFill>
              </a:rPr>
              <a:t>aprendizaje</a:t>
            </a:r>
            <a:r>
              <a:rPr lang="en-US" b="1" dirty="0" smtClean="0">
                <a:solidFill>
                  <a:schemeClr val="tx1"/>
                </a:solidFill>
              </a:rPr>
              <a:t> y el </a:t>
            </a:r>
            <a:r>
              <a:rPr lang="en-US" b="1" dirty="0" err="1" smtClean="0">
                <a:solidFill>
                  <a:schemeClr val="tx1"/>
                </a:solidFill>
              </a:rPr>
              <a:t>logro</a:t>
            </a:r>
            <a:r>
              <a:rPr lang="en-US" b="1" dirty="0" smtClean="0">
                <a:solidFill>
                  <a:schemeClr val="tx1"/>
                </a:solidFill>
              </a:rPr>
              <a:t> de los </a:t>
            </a:r>
            <a:r>
              <a:rPr lang="en-US" b="1" dirty="0" err="1" smtClean="0">
                <a:solidFill>
                  <a:schemeClr val="tx1"/>
                </a:solidFill>
              </a:rPr>
              <a:t>objetivos</a:t>
            </a:r>
            <a:endParaRPr lang="en-US" b="1" dirty="0" smtClean="0">
              <a:solidFill>
                <a:schemeClr val="tx1"/>
              </a:solidFill>
            </a:endParaRPr>
          </a:p>
          <a:p>
            <a:pPr marL="0" indent="0">
              <a:lnSpc>
                <a:spcPct val="150000"/>
              </a:lnSpc>
              <a:buNone/>
            </a:pPr>
            <a:r>
              <a:rPr lang="en-US" b="1" dirty="0" smtClean="0">
                <a:solidFill>
                  <a:schemeClr val="tx1"/>
                </a:solidFill>
              </a:rPr>
              <a:t>2. </a:t>
            </a:r>
            <a:r>
              <a:rPr lang="en-US" b="1" dirty="0" err="1" smtClean="0">
                <a:solidFill>
                  <a:schemeClr val="tx1"/>
                </a:solidFill>
              </a:rPr>
              <a:t>Mediante</a:t>
            </a:r>
            <a:r>
              <a:rPr lang="en-US" b="1" dirty="0" smtClean="0">
                <a:solidFill>
                  <a:schemeClr val="tx1"/>
                </a:solidFill>
              </a:rPr>
              <a:t> </a:t>
            </a:r>
            <a:r>
              <a:rPr lang="en-US" b="1" dirty="0" err="1" smtClean="0">
                <a:solidFill>
                  <a:schemeClr val="tx1"/>
                </a:solidFill>
              </a:rPr>
              <a:t>una</a:t>
            </a:r>
            <a:r>
              <a:rPr lang="en-US" b="1" dirty="0" smtClean="0">
                <a:solidFill>
                  <a:schemeClr val="tx1"/>
                </a:solidFill>
              </a:rPr>
              <a:t> </a:t>
            </a:r>
            <a:r>
              <a:rPr lang="en-US" b="1" dirty="0" err="1" smtClean="0">
                <a:solidFill>
                  <a:schemeClr val="tx1"/>
                </a:solidFill>
              </a:rPr>
              <a:t>prueba</a:t>
            </a:r>
            <a:r>
              <a:rPr lang="en-US" b="1" dirty="0" smtClean="0">
                <a:solidFill>
                  <a:schemeClr val="tx1"/>
                </a:solidFill>
              </a:rPr>
              <a:t> </a:t>
            </a:r>
            <a:r>
              <a:rPr lang="en-US" b="1" dirty="0" err="1" smtClean="0">
                <a:solidFill>
                  <a:schemeClr val="tx1"/>
                </a:solidFill>
              </a:rPr>
              <a:t>práctica</a:t>
            </a:r>
            <a:r>
              <a:rPr lang="en-US" b="1" dirty="0" smtClean="0">
                <a:solidFill>
                  <a:schemeClr val="tx1"/>
                </a:solidFill>
              </a:rPr>
              <a:t> el </a:t>
            </a:r>
            <a:r>
              <a:rPr lang="en-US" b="1" dirty="0" err="1" smtClean="0">
                <a:solidFill>
                  <a:schemeClr val="tx1"/>
                </a:solidFill>
              </a:rPr>
              <a:t>estudiante</a:t>
            </a:r>
            <a:r>
              <a:rPr lang="en-US" b="1" dirty="0" smtClean="0">
                <a:solidFill>
                  <a:schemeClr val="tx1"/>
                </a:solidFill>
              </a:rPr>
              <a:t> </a:t>
            </a:r>
            <a:r>
              <a:rPr lang="en-US" b="1" dirty="0" err="1" smtClean="0">
                <a:solidFill>
                  <a:schemeClr val="tx1"/>
                </a:solidFill>
              </a:rPr>
              <a:t>demostrará</a:t>
            </a:r>
            <a:r>
              <a:rPr lang="en-US" b="1" dirty="0" smtClean="0">
                <a:solidFill>
                  <a:schemeClr val="tx1"/>
                </a:solidFill>
              </a:rPr>
              <a:t> el </a:t>
            </a:r>
            <a:r>
              <a:rPr lang="en-US" b="1" dirty="0" err="1" smtClean="0">
                <a:solidFill>
                  <a:schemeClr val="tx1"/>
                </a:solidFill>
              </a:rPr>
              <a:t>dominio</a:t>
            </a:r>
            <a:r>
              <a:rPr lang="en-US" b="1" dirty="0" smtClean="0">
                <a:solidFill>
                  <a:schemeClr val="tx1"/>
                </a:solidFill>
              </a:rPr>
              <a:t> de la </a:t>
            </a:r>
            <a:r>
              <a:rPr lang="en-US" b="1" dirty="0" err="1" smtClean="0">
                <a:solidFill>
                  <a:schemeClr val="tx1"/>
                </a:solidFill>
              </a:rPr>
              <a:t>destreza</a:t>
            </a:r>
            <a:r>
              <a:rPr lang="en-US" b="1" dirty="0" smtClean="0">
                <a:solidFill>
                  <a:schemeClr val="tx1"/>
                </a:solidFill>
              </a:rPr>
              <a:t>.</a:t>
            </a:r>
          </a:p>
          <a:p>
            <a:pPr marL="0" indent="0">
              <a:lnSpc>
                <a:spcPct val="150000"/>
              </a:lnSpc>
              <a:buNone/>
            </a:pPr>
            <a:r>
              <a:rPr lang="en-US" b="1" dirty="0" smtClean="0">
                <a:solidFill>
                  <a:schemeClr val="tx1"/>
                </a:solidFill>
              </a:rPr>
              <a:t>3. El </a:t>
            </a:r>
            <a:r>
              <a:rPr lang="en-US" b="1" dirty="0" err="1" smtClean="0">
                <a:solidFill>
                  <a:schemeClr val="tx1"/>
                </a:solidFill>
              </a:rPr>
              <a:t>estudiante</a:t>
            </a:r>
            <a:r>
              <a:rPr lang="en-US" b="1" dirty="0" smtClean="0">
                <a:solidFill>
                  <a:schemeClr val="tx1"/>
                </a:solidFill>
              </a:rPr>
              <a:t> </a:t>
            </a:r>
            <a:r>
              <a:rPr lang="en-US" b="1" dirty="0" err="1" smtClean="0">
                <a:solidFill>
                  <a:schemeClr val="tx1"/>
                </a:solidFill>
              </a:rPr>
              <a:t>entregará</a:t>
            </a:r>
            <a:r>
              <a:rPr lang="en-US" b="1" dirty="0" smtClean="0">
                <a:solidFill>
                  <a:schemeClr val="tx1"/>
                </a:solidFill>
              </a:rPr>
              <a:t> el </a:t>
            </a:r>
            <a:r>
              <a:rPr lang="en-US" b="1" dirty="0" err="1" smtClean="0">
                <a:solidFill>
                  <a:schemeClr val="tx1"/>
                </a:solidFill>
              </a:rPr>
              <a:t>proyecto</a:t>
            </a:r>
            <a:r>
              <a:rPr lang="en-US" b="1" dirty="0" smtClean="0">
                <a:solidFill>
                  <a:schemeClr val="tx1"/>
                </a:solidFill>
              </a:rPr>
              <a:t> de </a:t>
            </a:r>
            <a:r>
              <a:rPr lang="en-US" b="1" dirty="0" err="1" smtClean="0">
                <a:solidFill>
                  <a:schemeClr val="tx1"/>
                </a:solidFill>
              </a:rPr>
              <a:t>investigación</a:t>
            </a:r>
            <a:r>
              <a:rPr lang="en-US" b="1" dirty="0" smtClean="0">
                <a:solidFill>
                  <a:schemeClr val="tx1"/>
                </a:solidFill>
              </a:rPr>
              <a:t>.</a:t>
            </a:r>
          </a:p>
          <a:p>
            <a:pPr marL="0" indent="0">
              <a:lnSpc>
                <a:spcPct val="150000"/>
              </a:lnSpc>
              <a:buNone/>
            </a:pPr>
            <a:r>
              <a:rPr lang="en-US" b="1" dirty="0" smtClean="0">
                <a:solidFill>
                  <a:schemeClr val="tx1"/>
                </a:solidFill>
              </a:rPr>
              <a:t>4. El </a:t>
            </a:r>
            <a:r>
              <a:rPr lang="en-US" b="1" dirty="0" err="1" smtClean="0">
                <a:solidFill>
                  <a:schemeClr val="tx1"/>
                </a:solidFill>
              </a:rPr>
              <a:t>estudiante</a:t>
            </a:r>
            <a:r>
              <a:rPr lang="en-US" b="1" dirty="0" smtClean="0">
                <a:solidFill>
                  <a:schemeClr val="tx1"/>
                </a:solidFill>
              </a:rPr>
              <a:t> </a:t>
            </a:r>
            <a:r>
              <a:rPr lang="en-US" b="1" dirty="0" err="1" smtClean="0">
                <a:solidFill>
                  <a:schemeClr val="tx1"/>
                </a:solidFill>
              </a:rPr>
              <a:t>entrará</a:t>
            </a:r>
            <a:r>
              <a:rPr lang="en-US" b="1" dirty="0" smtClean="0">
                <a:solidFill>
                  <a:schemeClr val="tx1"/>
                </a:solidFill>
              </a:rPr>
              <a:t> en Blackboard y </a:t>
            </a:r>
            <a:r>
              <a:rPr lang="en-US" b="1" dirty="0" err="1" smtClean="0">
                <a:solidFill>
                  <a:schemeClr val="tx1"/>
                </a:solidFill>
              </a:rPr>
              <a:t>podrá</a:t>
            </a:r>
            <a:r>
              <a:rPr lang="en-US" b="1" dirty="0" smtClean="0">
                <a:solidFill>
                  <a:schemeClr val="tx1"/>
                </a:solidFill>
              </a:rPr>
              <a:t> </a:t>
            </a:r>
            <a:r>
              <a:rPr lang="en-US" b="1" dirty="0" err="1" smtClean="0">
                <a:solidFill>
                  <a:schemeClr val="tx1"/>
                </a:solidFill>
              </a:rPr>
              <a:t>accesar</a:t>
            </a:r>
            <a:r>
              <a:rPr lang="en-US" b="1" dirty="0" smtClean="0">
                <a:solidFill>
                  <a:schemeClr val="tx1"/>
                </a:solidFill>
              </a:rPr>
              <a:t> un link para la </a:t>
            </a:r>
            <a:r>
              <a:rPr lang="en-US" b="1" dirty="0" err="1" smtClean="0">
                <a:solidFill>
                  <a:schemeClr val="tx1"/>
                </a:solidFill>
              </a:rPr>
              <a:t>evaluación</a:t>
            </a:r>
            <a:r>
              <a:rPr lang="en-US" b="1" dirty="0" smtClean="0">
                <a:solidFill>
                  <a:schemeClr val="tx1"/>
                </a:solidFill>
              </a:rPr>
              <a:t> del </a:t>
            </a:r>
            <a:r>
              <a:rPr lang="en-US" b="1" dirty="0" err="1" smtClean="0">
                <a:solidFill>
                  <a:schemeClr val="tx1"/>
                </a:solidFill>
              </a:rPr>
              <a:t>curso</a:t>
            </a:r>
            <a:r>
              <a:rPr lang="en-US" b="1" dirty="0" smtClean="0">
                <a:solidFill>
                  <a:schemeClr val="tx1"/>
                </a:solidFill>
              </a:rPr>
              <a:t> y de la </a:t>
            </a:r>
            <a:r>
              <a:rPr lang="en-US" b="1" dirty="0" err="1" smtClean="0">
                <a:solidFill>
                  <a:schemeClr val="tx1"/>
                </a:solidFill>
              </a:rPr>
              <a:t>facilitadora</a:t>
            </a:r>
            <a:r>
              <a:rPr lang="en-US" b="1" dirty="0" smtClean="0">
                <a:solidFill>
                  <a:schemeClr val="tx1"/>
                </a:solidFill>
              </a:rPr>
              <a:t>.</a:t>
            </a:r>
          </a:p>
          <a:p>
            <a:pPr marL="0" indent="0">
              <a:lnSpc>
                <a:spcPct val="150000"/>
              </a:lnSpc>
              <a:buNone/>
            </a:pPr>
            <a:r>
              <a:rPr lang="en-US" b="1" dirty="0" smtClean="0">
                <a:solidFill>
                  <a:schemeClr val="tx1"/>
                </a:solidFill>
              </a:rPr>
              <a:t>5. La </a:t>
            </a:r>
            <a:r>
              <a:rPr lang="en-US" b="1" dirty="0" err="1" smtClean="0">
                <a:solidFill>
                  <a:schemeClr val="tx1"/>
                </a:solidFill>
              </a:rPr>
              <a:t>profesora</a:t>
            </a:r>
            <a:r>
              <a:rPr lang="en-US" b="1" dirty="0" smtClean="0">
                <a:solidFill>
                  <a:schemeClr val="tx1"/>
                </a:solidFill>
              </a:rPr>
              <a:t> </a:t>
            </a:r>
            <a:r>
              <a:rPr lang="en-US" b="1" dirty="0" err="1" smtClean="0">
                <a:solidFill>
                  <a:schemeClr val="tx1"/>
                </a:solidFill>
              </a:rPr>
              <a:t>podrá</a:t>
            </a:r>
            <a:r>
              <a:rPr lang="en-US" b="1" dirty="0" smtClean="0">
                <a:solidFill>
                  <a:schemeClr val="tx1"/>
                </a:solidFill>
              </a:rPr>
              <a:t> </a:t>
            </a:r>
            <a:r>
              <a:rPr lang="en-US" b="1" dirty="0" err="1" smtClean="0">
                <a:solidFill>
                  <a:schemeClr val="tx1"/>
                </a:solidFill>
              </a:rPr>
              <a:t>accesar</a:t>
            </a:r>
            <a:r>
              <a:rPr lang="en-US" b="1" dirty="0" smtClean="0">
                <a:solidFill>
                  <a:schemeClr val="tx1"/>
                </a:solidFill>
              </a:rPr>
              <a:t> </a:t>
            </a:r>
            <a:r>
              <a:rPr lang="en-US" b="1" dirty="0" err="1" smtClean="0">
                <a:solidFill>
                  <a:schemeClr val="tx1"/>
                </a:solidFill>
              </a:rPr>
              <a:t>tambien</a:t>
            </a:r>
            <a:r>
              <a:rPr lang="en-US" b="1" dirty="0" smtClean="0">
                <a:solidFill>
                  <a:schemeClr val="tx1"/>
                </a:solidFill>
              </a:rPr>
              <a:t> para </a:t>
            </a:r>
            <a:r>
              <a:rPr lang="en-US" b="1" dirty="0" err="1" smtClean="0">
                <a:solidFill>
                  <a:schemeClr val="tx1"/>
                </a:solidFill>
              </a:rPr>
              <a:t>evaluar</a:t>
            </a:r>
            <a:r>
              <a:rPr lang="en-US" b="1" dirty="0" smtClean="0">
                <a:solidFill>
                  <a:schemeClr val="tx1"/>
                </a:solidFill>
              </a:rPr>
              <a:t> las </a:t>
            </a:r>
            <a:r>
              <a:rPr lang="en-US" b="1" dirty="0" err="1" smtClean="0">
                <a:solidFill>
                  <a:schemeClr val="tx1"/>
                </a:solidFill>
              </a:rPr>
              <a:t>entradas</a:t>
            </a:r>
            <a:r>
              <a:rPr lang="en-US" b="1" dirty="0" smtClean="0">
                <a:solidFill>
                  <a:schemeClr val="tx1"/>
                </a:solidFill>
              </a:rPr>
              <a:t> y </a:t>
            </a:r>
            <a:r>
              <a:rPr lang="en-US" b="1" dirty="0" err="1" smtClean="0">
                <a:solidFill>
                  <a:schemeClr val="tx1"/>
                </a:solidFill>
              </a:rPr>
              <a:t>aprendizaje</a:t>
            </a:r>
            <a:r>
              <a:rPr lang="en-US" b="1" dirty="0" smtClean="0">
                <a:solidFill>
                  <a:schemeClr val="tx1"/>
                </a:solidFill>
              </a:rPr>
              <a:t> del </a:t>
            </a:r>
            <a:r>
              <a:rPr lang="en-US" b="1" dirty="0" err="1" smtClean="0">
                <a:solidFill>
                  <a:schemeClr val="tx1"/>
                </a:solidFill>
              </a:rPr>
              <a:t>estudiante</a:t>
            </a:r>
            <a:r>
              <a:rPr lang="en-US" b="1" dirty="0" smtClean="0">
                <a:solidFill>
                  <a:schemeClr val="tx1"/>
                </a:solidFill>
              </a:rPr>
              <a:t> con </a:t>
            </a:r>
            <a:r>
              <a:rPr lang="en-US" b="1" dirty="0" err="1" smtClean="0">
                <a:solidFill>
                  <a:schemeClr val="tx1"/>
                </a:solidFill>
              </a:rPr>
              <a:t>relación</a:t>
            </a:r>
            <a:r>
              <a:rPr lang="en-US" b="1" dirty="0" smtClean="0">
                <a:solidFill>
                  <a:schemeClr val="tx1"/>
                </a:solidFill>
              </a:rPr>
              <a:t> a la </a:t>
            </a:r>
            <a:r>
              <a:rPr lang="en-US" b="1" dirty="0" err="1" smtClean="0">
                <a:solidFill>
                  <a:schemeClr val="tx1"/>
                </a:solidFill>
              </a:rPr>
              <a:t>plataforma</a:t>
            </a:r>
            <a:r>
              <a:rPr lang="en-US" b="1" dirty="0" smtClean="0">
                <a:solidFill>
                  <a:schemeClr val="tx1"/>
                </a:solidFill>
              </a:rPr>
              <a:t> virtual.</a:t>
            </a:r>
          </a:p>
          <a:p>
            <a:pPr>
              <a:lnSpc>
                <a:spcPct val="150000"/>
              </a:lnSpc>
              <a:buAutoNum type="arabicPeriod"/>
            </a:pPr>
            <a:endParaRPr lang="en-US" b="1" dirty="0">
              <a:solidFill>
                <a:schemeClr val="tx1"/>
              </a:solidFill>
            </a:endParaRPr>
          </a:p>
        </p:txBody>
      </p:sp>
    </p:spTree>
    <p:extLst>
      <p:ext uri="{BB962C8B-B14F-4D97-AF65-F5344CB8AC3E}">
        <p14:creationId xmlns:p14="http://schemas.microsoft.com/office/powerpoint/2010/main" xmlns="" val="215087409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027" y="246345"/>
            <a:ext cx="8596668" cy="705633"/>
          </a:xfrm>
        </p:spPr>
        <p:txBody>
          <a:bodyPr>
            <a:normAutofit/>
          </a:bodyPr>
          <a:lstStyle/>
          <a:p>
            <a:r>
              <a:rPr lang="en-US" sz="2400" b="1" dirty="0" err="1" smtClean="0">
                <a:solidFill>
                  <a:schemeClr val="tx1"/>
                </a:solidFill>
                <a:latin typeface="Arial" panose="020B0604020202020204" pitchFamily="34" charset="0"/>
                <a:cs typeface="Arial" panose="020B0604020202020204" pitchFamily="34" charset="0"/>
              </a:rPr>
              <a:t>Importancia</a:t>
            </a:r>
            <a:r>
              <a:rPr lang="en-US" sz="2400" b="1" dirty="0" smtClean="0">
                <a:solidFill>
                  <a:schemeClr val="tx1"/>
                </a:solidFill>
                <a:latin typeface="Arial" panose="020B0604020202020204" pitchFamily="34" charset="0"/>
                <a:cs typeface="Arial" panose="020B0604020202020204" pitchFamily="34" charset="0"/>
              </a:rPr>
              <a:t> del </a:t>
            </a:r>
            <a:r>
              <a:rPr lang="en-US" sz="2400" b="1" dirty="0" err="1">
                <a:solidFill>
                  <a:schemeClr val="tx1"/>
                </a:solidFill>
                <a:latin typeface="Arial" panose="020B0604020202020204" pitchFamily="34" charset="0"/>
                <a:cs typeface="Arial" panose="020B0604020202020204" pitchFamily="34" charset="0"/>
              </a:rPr>
              <a:t>D</a:t>
            </a:r>
            <a:r>
              <a:rPr lang="en-US" sz="2400" b="1" dirty="0" err="1" smtClean="0">
                <a:solidFill>
                  <a:schemeClr val="tx1"/>
                </a:solidFill>
                <a:latin typeface="Arial" panose="020B0604020202020204" pitchFamily="34" charset="0"/>
                <a:cs typeface="Arial" panose="020B0604020202020204" pitchFamily="34" charset="0"/>
              </a:rPr>
              <a:t>iseño</a:t>
            </a:r>
            <a:r>
              <a:rPr lang="en-US" sz="2400" b="1" dirty="0" smtClean="0">
                <a:solidFill>
                  <a:schemeClr val="tx1"/>
                </a:solidFill>
                <a:latin typeface="Arial" panose="020B0604020202020204" pitchFamily="34" charset="0"/>
                <a:cs typeface="Arial" panose="020B0604020202020204" pitchFamily="34" charset="0"/>
              </a:rPr>
              <a:t> </a:t>
            </a:r>
            <a:r>
              <a:rPr lang="en-US" sz="2400" b="1" dirty="0" err="1" smtClean="0">
                <a:solidFill>
                  <a:schemeClr val="tx1"/>
                </a:solidFill>
                <a:latin typeface="Arial" panose="020B0604020202020204" pitchFamily="34" charset="0"/>
                <a:cs typeface="Arial" panose="020B0604020202020204" pitchFamily="34" charset="0"/>
              </a:rPr>
              <a:t>Instruccional</a:t>
            </a:r>
            <a:r>
              <a:rPr lang="en-US" sz="2400" b="1" dirty="0" smtClean="0">
                <a:solidFill>
                  <a:schemeClr val="tx1"/>
                </a:solidFill>
                <a:latin typeface="Arial" panose="020B0604020202020204" pitchFamily="34" charset="0"/>
                <a:cs typeface="Arial" panose="020B0604020202020204" pitchFamily="34" charset="0"/>
              </a:rPr>
              <a:t> </a:t>
            </a:r>
            <a:endParaRPr lang="en-US" sz="24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90597"/>
            <a:ext cx="8596668" cy="4550765"/>
          </a:xfrm>
        </p:spPr>
        <p:txBody>
          <a:bodyPr>
            <a:normAutofit lnSpcReduction="10000"/>
          </a:bodyPr>
          <a:lstStyle/>
          <a:p>
            <a:pPr marL="0" indent="0">
              <a:lnSpc>
                <a:spcPct val="150000"/>
              </a:lnSpc>
              <a:buNone/>
            </a:pPr>
            <a:r>
              <a:rPr lang="en-US" dirty="0" smtClean="0"/>
              <a:t>Como </a:t>
            </a:r>
            <a:r>
              <a:rPr lang="en-US" dirty="0" err="1" smtClean="0"/>
              <a:t>futura</a:t>
            </a:r>
            <a:r>
              <a:rPr lang="en-US" dirty="0" smtClean="0"/>
              <a:t> </a:t>
            </a:r>
            <a:r>
              <a:rPr lang="en-US" dirty="0" err="1" smtClean="0"/>
              <a:t>diseñadora</a:t>
            </a:r>
            <a:r>
              <a:rPr lang="en-US" dirty="0" smtClean="0"/>
              <a:t> de </a:t>
            </a:r>
            <a:r>
              <a:rPr lang="en-US" dirty="0" err="1" smtClean="0"/>
              <a:t>Diseño</a:t>
            </a:r>
            <a:r>
              <a:rPr lang="en-US" dirty="0" smtClean="0"/>
              <a:t> </a:t>
            </a:r>
            <a:r>
              <a:rPr lang="en-US" dirty="0" err="1" smtClean="0"/>
              <a:t>Instruccional</a:t>
            </a:r>
            <a:r>
              <a:rPr lang="en-US" dirty="0" smtClean="0"/>
              <a:t>, me </a:t>
            </a:r>
            <a:r>
              <a:rPr lang="en-US" dirty="0" err="1" smtClean="0"/>
              <a:t>resulta</a:t>
            </a:r>
            <a:r>
              <a:rPr lang="en-US" dirty="0" smtClean="0"/>
              <a:t> </a:t>
            </a:r>
            <a:r>
              <a:rPr lang="en-US" dirty="0" err="1" smtClean="0"/>
              <a:t>muy</a:t>
            </a:r>
            <a:r>
              <a:rPr lang="en-US" dirty="0" smtClean="0"/>
              <a:t> </a:t>
            </a:r>
            <a:r>
              <a:rPr lang="en-US" dirty="0" err="1" smtClean="0"/>
              <a:t>pertinente</a:t>
            </a:r>
            <a:r>
              <a:rPr lang="en-US" dirty="0" smtClean="0"/>
              <a:t> el </a:t>
            </a:r>
            <a:r>
              <a:rPr lang="en-US" dirty="0" err="1" smtClean="0"/>
              <a:t>dominar</a:t>
            </a:r>
            <a:r>
              <a:rPr lang="en-US" dirty="0" smtClean="0"/>
              <a:t> las teorias con </a:t>
            </a:r>
            <a:r>
              <a:rPr lang="en-US" dirty="0" err="1" smtClean="0"/>
              <a:t>sus</a:t>
            </a:r>
            <a:r>
              <a:rPr lang="en-US" dirty="0" smtClean="0"/>
              <a:t> </a:t>
            </a:r>
            <a:r>
              <a:rPr lang="en-US" dirty="0" err="1" smtClean="0"/>
              <a:t>respectivos</a:t>
            </a:r>
            <a:r>
              <a:rPr lang="en-US" dirty="0" smtClean="0"/>
              <a:t> </a:t>
            </a:r>
            <a:r>
              <a:rPr lang="en-US" dirty="0" err="1" smtClean="0"/>
              <a:t>teóricos</a:t>
            </a:r>
            <a:r>
              <a:rPr lang="en-US" dirty="0" smtClean="0"/>
              <a:t> o </a:t>
            </a:r>
            <a:r>
              <a:rPr lang="en-US" dirty="0" err="1" smtClean="0"/>
              <a:t>filosófos,los</a:t>
            </a:r>
            <a:r>
              <a:rPr lang="en-US" dirty="0" smtClean="0"/>
              <a:t> </a:t>
            </a:r>
            <a:r>
              <a:rPr lang="en-US" dirty="0" err="1" smtClean="0"/>
              <a:t>diferentes</a:t>
            </a:r>
            <a:r>
              <a:rPr lang="en-US" dirty="0" smtClean="0"/>
              <a:t> </a:t>
            </a:r>
            <a:r>
              <a:rPr lang="en-US" dirty="0" err="1" smtClean="0"/>
              <a:t>modelos</a:t>
            </a:r>
            <a:r>
              <a:rPr lang="en-US" dirty="0" smtClean="0"/>
              <a:t> y </a:t>
            </a:r>
            <a:r>
              <a:rPr lang="en-US" dirty="0" err="1" smtClean="0"/>
              <a:t>sus</a:t>
            </a:r>
            <a:r>
              <a:rPr lang="en-US" dirty="0" smtClean="0"/>
              <a:t> </a:t>
            </a:r>
            <a:r>
              <a:rPr lang="en-US" dirty="0" err="1" smtClean="0"/>
              <a:t>componentes</a:t>
            </a:r>
            <a:r>
              <a:rPr lang="en-US" dirty="0" smtClean="0"/>
              <a:t>, para el </a:t>
            </a:r>
            <a:r>
              <a:rPr lang="en-US" dirty="0" err="1" smtClean="0"/>
              <a:t>éxito</a:t>
            </a:r>
            <a:r>
              <a:rPr lang="en-US" dirty="0" smtClean="0"/>
              <a:t> de la </a:t>
            </a:r>
            <a:r>
              <a:rPr lang="en-US" dirty="0" err="1" smtClean="0"/>
              <a:t>tarea</a:t>
            </a:r>
            <a:r>
              <a:rPr lang="en-US" dirty="0" smtClean="0"/>
              <a:t>.</a:t>
            </a:r>
          </a:p>
          <a:p>
            <a:pPr marL="0" indent="0">
              <a:lnSpc>
                <a:spcPct val="150000"/>
              </a:lnSpc>
              <a:buNone/>
            </a:pPr>
            <a:r>
              <a:rPr lang="en-US" dirty="0" err="1" smtClean="0"/>
              <a:t>Tenemos</a:t>
            </a:r>
            <a:r>
              <a:rPr lang="en-US" dirty="0" smtClean="0"/>
              <a:t> que </a:t>
            </a:r>
            <a:r>
              <a:rPr lang="en-US" dirty="0" err="1" smtClean="0"/>
              <a:t>prepararnos</a:t>
            </a:r>
            <a:r>
              <a:rPr lang="en-US" dirty="0" smtClean="0"/>
              <a:t> con </a:t>
            </a:r>
            <a:r>
              <a:rPr lang="en-US" dirty="0" err="1" smtClean="0"/>
              <a:t>mucha</a:t>
            </a:r>
            <a:r>
              <a:rPr lang="en-US" dirty="0" smtClean="0"/>
              <a:t> </a:t>
            </a:r>
            <a:r>
              <a:rPr lang="en-US" dirty="0" err="1" smtClean="0"/>
              <a:t>responsabilidad</a:t>
            </a:r>
            <a:r>
              <a:rPr lang="en-US" dirty="0" smtClean="0"/>
              <a:t>, </a:t>
            </a:r>
            <a:r>
              <a:rPr lang="en-US" dirty="0" err="1" smtClean="0"/>
              <a:t>porque</a:t>
            </a:r>
            <a:r>
              <a:rPr lang="en-US" dirty="0" smtClean="0"/>
              <a:t> en </a:t>
            </a:r>
            <a:r>
              <a:rPr lang="en-US" dirty="0" err="1" smtClean="0"/>
              <a:t>nuestras</a:t>
            </a:r>
            <a:r>
              <a:rPr lang="en-US" dirty="0" smtClean="0"/>
              <a:t> </a:t>
            </a:r>
            <a:r>
              <a:rPr lang="en-US" dirty="0" err="1" smtClean="0"/>
              <a:t>manos</a:t>
            </a:r>
            <a:r>
              <a:rPr lang="en-US" dirty="0" smtClean="0"/>
              <a:t> </a:t>
            </a:r>
            <a:r>
              <a:rPr lang="en-US" dirty="0" err="1" smtClean="0"/>
              <a:t>estan</a:t>
            </a:r>
            <a:r>
              <a:rPr lang="en-US" dirty="0" smtClean="0"/>
              <a:t> los </a:t>
            </a:r>
            <a:r>
              <a:rPr lang="en-US" dirty="0" err="1" smtClean="0"/>
              <a:t>futuros</a:t>
            </a:r>
            <a:r>
              <a:rPr lang="en-US" dirty="0" smtClean="0"/>
              <a:t> </a:t>
            </a:r>
            <a:r>
              <a:rPr lang="en-US" dirty="0" err="1" smtClean="0"/>
              <a:t>currículos</a:t>
            </a:r>
            <a:r>
              <a:rPr lang="en-US" dirty="0" smtClean="0"/>
              <a:t> de los estudiantes y </a:t>
            </a:r>
            <a:r>
              <a:rPr lang="en-US" dirty="0" err="1" smtClean="0"/>
              <a:t>profesionales</a:t>
            </a:r>
            <a:r>
              <a:rPr lang="en-US" dirty="0" smtClean="0"/>
              <a:t> de </a:t>
            </a:r>
            <a:r>
              <a:rPr lang="en-US" dirty="0" err="1" smtClean="0"/>
              <a:t>nuestro</a:t>
            </a:r>
            <a:r>
              <a:rPr lang="en-US" dirty="0" smtClean="0"/>
              <a:t> </a:t>
            </a:r>
            <a:r>
              <a:rPr lang="en-US" dirty="0" err="1" smtClean="0"/>
              <a:t>país</a:t>
            </a:r>
            <a:r>
              <a:rPr lang="en-US" dirty="0" smtClean="0"/>
              <a:t>. </a:t>
            </a:r>
            <a:r>
              <a:rPr lang="en-US" dirty="0" err="1" smtClean="0"/>
              <a:t>Asi</a:t>
            </a:r>
            <a:r>
              <a:rPr lang="en-US" dirty="0" smtClean="0"/>
              <a:t> que </a:t>
            </a:r>
            <a:r>
              <a:rPr lang="en-US" dirty="0" err="1" smtClean="0"/>
              <a:t>compañeros</a:t>
            </a:r>
            <a:r>
              <a:rPr lang="en-US" dirty="0" smtClean="0"/>
              <a:t> </a:t>
            </a:r>
            <a:r>
              <a:rPr lang="en-US" dirty="0" err="1" smtClean="0"/>
              <a:t>adelante</a:t>
            </a:r>
            <a:r>
              <a:rPr lang="en-US" dirty="0" smtClean="0"/>
              <a:t> que de los </a:t>
            </a:r>
            <a:r>
              <a:rPr lang="en-US" smtClean="0"/>
              <a:t>cobardes </a:t>
            </a:r>
            <a:r>
              <a:rPr lang="en-US" dirty="0" smtClean="0"/>
              <a:t>no se a </a:t>
            </a:r>
            <a:r>
              <a:rPr lang="en-US" dirty="0" err="1" smtClean="0"/>
              <a:t>escrito</a:t>
            </a:r>
            <a:r>
              <a:rPr lang="en-US" dirty="0" smtClean="0"/>
              <a:t> nada.</a:t>
            </a:r>
          </a:p>
          <a:p>
            <a:pPr marL="0" indent="0">
              <a:lnSpc>
                <a:spcPct val="150000"/>
              </a:lnSpc>
              <a:buNone/>
            </a:pPr>
            <a:endParaRPr lang="en-US" dirty="0"/>
          </a:p>
          <a:p>
            <a:pPr marL="0" indent="0" algn="ctr">
              <a:lnSpc>
                <a:spcPct val="150000"/>
              </a:lnSpc>
              <a:buNone/>
            </a:pPr>
            <a:r>
              <a:rPr lang="en-US" sz="6000" dirty="0" err="1" smtClean="0"/>
              <a:t>Éxito</a:t>
            </a:r>
            <a:r>
              <a:rPr lang="en-US" sz="6000" dirty="0" smtClean="0"/>
              <a:t>!!!</a:t>
            </a:r>
          </a:p>
          <a:p>
            <a:pPr marL="0" indent="0">
              <a:lnSpc>
                <a:spcPct val="150000"/>
              </a:lnSpc>
              <a:buNone/>
            </a:pPr>
            <a:endParaRPr lang="en-US" dirty="0" smtClean="0"/>
          </a:p>
          <a:p>
            <a:pPr marL="0" indent="0">
              <a:lnSpc>
                <a:spcPct val="150000"/>
              </a:lnSpc>
              <a:buNone/>
            </a:pPr>
            <a:endParaRPr lang="en-US" dirty="0"/>
          </a:p>
        </p:txBody>
      </p:sp>
    </p:spTree>
    <p:extLst>
      <p:ext uri="{BB962C8B-B14F-4D97-AF65-F5344CB8AC3E}">
        <p14:creationId xmlns:p14="http://schemas.microsoft.com/office/powerpoint/2010/main" xmlns="" val="275536677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427968"/>
            <a:ext cx="8534400" cy="4935254"/>
          </a:xfrm>
        </p:spPr>
        <p:txBody>
          <a:bodyPr>
            <a:noAutofit/>
          </a:bodyPr>
          <a:lstStyle/>
          <a:p>
            <a:r>
              <a:rPr lang="en-US" sz="1200" dirty="0" smtClean="0">
                <a:solidFill>
                  <a:schemeClr val="tx1"/>
                </a:solidFill>
                <a:latin typeface="Times New Roman" pitchFamily="18" charset="0"/>
                <a:cs typeface="Times New Roman" pitchFamily="18" charset="0"/>
              </a:rPr>
              <a:t>1.  </a:t>
            </a:r>
            <a:r>
              <a:rPr lang="en-US" sz="1200" dirty="0" smtClean="0">
                <a:solidFill>
                  <a:schemeClr val="tx1"/>
                </a:solidFill>
                <a:latin typeface="Arial" pitchFamily="34" charset="0"/>
                <a:cs typeface="Arial" pitchFamily="34" charset="0"/>
              </a:rPr>
              <a:t>A brief history of instructional system design</a:t>
            </a:r>
            <a:br>
              <a:rPr lang="en-US" sz="1200" dirty="0" smtClean="0">
                <a:solidFill>
                  <a:schemeClr val="tx1"/>
                </a:solidFill>
                <a:latin typeface="Arial" pitchFamily="34" charset="0"/>
                <a:cs typeface="Arial" pitchFamily="34" charset="0"/>
              </a:rPr>
            </a:br>
            <a:r>
              <a:rPr lang="en-US" sz="1200" dirty="0" err="1" smtClean="0">
                <a:solidFill>
                  <a:schemeClr val="tx1"/>
                </a:solidFill>
                <a:latin typeface="Arial" pitchFamily="34" charset="0"/>
                <a:cs typeface="Arial" pitchFamily="34" charset="0"/>
              </a:rPr>
              <a:t>recuparado</a:t>
            </a:r>
            <a:r>
              <a:rPr lang="en-US" sz="1200" dirty="0" smtClean="0">
                <a:solidFill>
                  <a:schemeClr val="tx1"/>
                </a:solidFill>
                <a:latin typeface="Arial" pitchFamily="34" charset="0"/>
                <a:cs typeface="Arial" pitchFamily="34" charset="0"/>
              </a:rPr>
              <a:t> de http://www.skagitwatwershed.org/~donclark/historyisd/isdhistory.html</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2. </a:t>
            </a:r>
            <a:r>
              <a:rPr lang="en-US" sz="1200" dirty="0" err="1" smtClean="0">
                <a:solidFill>
                  <a:schemeClr val="tx1"/>
                </a:solidFill>
                <a:latin typeface="Arial" pitchFamily="34" charset="0"/>
                <a:cs typeface="Arial" pitchFamily="34" charset="0"/>
              </a:rPr>
              <a:t>Scribb</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Diseño</a:t>
            </a:r>
            <a:r>
              <a:rPr lang="en-US" sz="1200" dirty="0" smtClean="0">
                <a:solidFill>
                  <a:schemeClr val="tx1"/>
                </a:solidFill>
                <a:latin typeface="Arial" pitchFamily="34" charset="0"/>
                <a:cs typeface="Arial" pitchFamily="34" charset="0"/>
              </a:rPr>
              <a:t> Instructional</a:t>
            </a:r>
            <a:br>
              <a:rPr lang="en-US" sz="1200" dirty="0" smtClean="0">
                <a:solidFill>
                  <a:schemeClr val="tx1"/>
                </a:solidFill>
                <a:latin typeface="Arial" pitchFamily="34" charset="0"/>
                <a:cs typeface="Arial" pitchFamily="34" charset="0"/>
              </a:rPr>
            </a:br>
            <a:r>
              <a:rPr lang="en-US" sz="1200" dirty="0" err="1" smtClean="0">
                <a:solidFill>
                  <a:schemeClr val="tx1"/>
                </a:solidFill>
                <a:latin typeface="Arial" pitchFamily="34" charset="0"/>
                <a:cs typeface="Arial" pitchFamily="34" charset="0"/>
              </a:rPr>
              <a:t>recuperado</a:t>
            </a:r>
            <a:r>
              <a:rPr lang="en-US" sz="1200" dirty="0" smtClean="0">
                <a:solidFill>
                  <a:schemeClr val="tx1"/>
                </a:solidFill>
                <a:latin typeface="Arial" pitchFamily="34" charset="0"/>
                <a:cs typeface="Arial" pitchFamily="34" charset="0"/>
              </a:rPr>
              <a:t> de </a:t>
            </a:r>
            <a:r>
              <a:rPr lang="en-US" sz="1200" b="1" dirty="0" smtClean="0">
                <a:solidFill>
                  <a:schemeClr val="tx1"/>
                </a:solidFill>
                <a:latin typeface="Arial" pitchFamily="34" charset="0"/>
                <a:cs typeface="Arial" pitchFamily="34" charset="0"/>
                <a:hlinkClick r:id="rId3"/>
              </a:rPr>
              <a:t>www.uv.es/bellochc/pedagogia/eva4,wiki</a:t>
            </a: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3.  </a:t>
            </a:r>
            <a:r>
              <a:rPr lang="en-US" sz="1200" dirty="0" err="1">
                <a:solidFill>
                  <a:schemeClr val="tx1"/>
                </a:solidFill>
                <a:latin typeface="Arial" pitchFamily="34" charset="0"/>
                <a:cs typeface="Arial" pitchFamily="34" charset="0"/>
              </a:rPr>
              <a:t>C</a:t>
            </a:r>
            <a:r>
              <a:rPr lang="en-US" sz="1200" dirty="0" err="1" smtClean="0">
                <a:solidFill>
                  <a:schemeClr val="tx1"/>
                </a:solidFill>
                <a:latin typeface="Arial" pitchFamily="34" charset="0"/>
                <a:cs typeface="Arial" pitchFamily="34" charset="0"/>
              </a:rPr>
              <a:t>omunidad</a:t>
            </a:r>
            <a:r>
              <a:rPr lang="en-US" sz="1200" dirty="0" smtClean="0">
                <a:solidFill>
                  <a:schemeClr val="tx1"/>
                </a:solidFill>
                <a:latin typeface="Arial" pitchFamily="34" charset="0"/>
                <a:cs typeface="Arial" pitchFamily="34" charset="0"/>
              </a:rPr>
              <a:t> de </a:t>
            </a:r>
            <a:r>
              <a:rPr lang="en-US" sz="1200" dirty="0" err="1" smtClean="0">
                <a:solidFill>
                  <a:schemeClr val="tx1"/>
                </a:solidFill>
                <a:latin typeface="Arial" pitchFamily="34" charset="0"/>
                <a:cs typeface="Arial" pitchFamily="34" charset="0"/>
              </a:rPr>
              <a:t>Educacion</a:t>
            </a:r>
            <a:r>
              <a:rPr lang="en-US" sz="1200" dirty="0" smtClean="0">
                <a:solidFill>
                  <a:schemeClr val="tx1"/>
                </a:solidFill>
                <a:latin typeface="Arial" pitchFamily="34" charset="0"/>
                <a:cs typeface="Arial" pitchFamily="34" charset="0"/>
              </a:rPr>
              <a:t> Virtual</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recuperado</a:t>
            </a:r>
            <a:r>
              <a:rPr lang="en-US" sz="1200" dirty="0" smtClean="0">
                <a:solidFill>
                  <a:schemeClr val="tx1"/>
                </a:solidFill>
                <a:latin typeface="Arial" pitchFamily="34" charset="0"/>
                <a:cs typeface="Arial" pitchFamily="34" charset="0"/>
              </a:rPr>
              <a:t> come </a:t>
            </a:r>
            <a:r>
              <a:rPr lang="en-US" sz="1200" dirty="0" err="1" smtClean="0">
                <a:solidFill>
                  <a:schemeClr val="tx1"/>
                </a:solidFill>
                <a:latin typeface="Arial" pitchFamily="34" charset="0"/>
                <a:cs typeface="Arial" pitchFamily="34" charset="0"/>
              </a:rPr>
              <a:t>duvir.bligoo.ecl</a:t>
            </a:r>
            <a:r>
              <a:rPr lang="en-US" sz="1200" dirty="0" smtClean="0">
                <a:solidFill>
                  <a:schemeClr val="tx1"/>
                </a:solidFill>
                <a:latin typeface="Arial" pitchFamily="34" charset="0"/>
                <a:cs typeface="Arial" pitchFamily="34" charset="0"/>
              </a:rPr>
              <a:t>/…/3-8-tejera_negre_leyv</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diseno</a:t>
            </a:r>
            <a:r>
              <a:rPr lang="en-US" sz="1200" dirty="0" smtClean="0">
                <a:solidFill>
                  <a:schemeClr val="tx1"/>
                </a:solidFill>
                <a:latin typeface="Arial" pitchFamily="34" charset="0"/>
                <a:cs typeface="Arial" pitchFamily="34" charset="0"/>
              </a:rPr>
              <a:t>__</a:t>
            </a:r>
            <a:r>
              <a:rPr lang="en-US" sz="1200" dirty="0" err="1" smtClean="0">
                <a:solidFill>
                  <a:schemeClr val="tx1"/>
                </a:solidFill>
                <a:latin typeface="Arial" pitchFamily="34" charset="0"/>
                <a:cs typeface="Arial" pitchFamily="34" charset="0"/>
              </a:rPr>
              <a:t>instruccion</a:t>
            </a: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4. </a:t>
            </a:r>
            <a:r>
              <a:rPr lang="en-US" sz="1200" dirty="0" err="1" smtClean="0">
                <a:solidFill>
                  <a:schemeClr val="tx1"/>
                </a:solidFill>
                <a:latin typeface="Arial" pitchFamily="34" charset="0"/>
                <a:cs typeface="Arial" pitchFamily="34" charset="0"/>
              </a:rPr>
              <a:t>j.mc.giff</a:t>
            </a:r>
            <a:r>
              <a:rPr lang="en-US" sz="1200" dirty="0" smtClean="0">
                <a:solidFill>
                  <a:schemeClr val="tx1"/>
                </a:solidFill>
                <a:latin typeface="Arial" pitchFamily="34" charset="0"/>
                <a:cs typeface="Arial" pitchFamily="34" charset="0"/>
              </a:rPr>
              <a:t> instructional systems</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College of </a:t>
            </a:r>
            <a:r>
              <a:rPr lang="en-US" sz="1200" dirty="0" err="1" smtClean="0">
                <a:solidFill>
                  <a:schemeClr val="tx1"/>
                </a:solidFill>
                <a:latin typeface="Arial" pitchFamily="34" charset="0"/>
                <a:cs typeface="Arial" pitchFamily="34" charset="0"/>
              </a:rPr>
              <a:t>Education,Penn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State,University</a:t>
            </a:r>
            <a:r>
              <a:rPr lang="en-US" sz="1200" dirty="0" smtClean="0">
                <a:solidFill>
                  <a:schemeClr val="tx1"/>
                </a:solidFill>
                <a:latin typeface="Arial" pitchFamily="34" charset="0"/>
                <a:cs typeface="Arial" pitchFamily="34" charset="0"/>
              </a:rPr>
              <a:t> 09/2000</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4. </a:t>
            </a:r>
            <a:r>
              <a:rPr lang="en-US" sz="1200" dirty="0">
                <a:solidFill>
                  <a:schemeClr val="tx1"/>
                </a:solidFill>
                <a:latin typeface="Arial" pitchFamily="34" charset="0"/>
                <a:cs typeface="Arial" pitchFamily="34" charset="0"/>
              </a:rPr>
              <a:t>A</a:t>
            </a:r>
            <a:r>
              <a:rPr lang="en-US" sz="1200" dirty="0" smtClean="0">
                <a:solidFill>
                  <a:schemeClr val="tx1"/>
                </a:solidFill>
                <a:latin typeface="Arial" pitchFamily="34" charset="0"/>
                <a:cs typeface="Arial" pitchFamily="34" charset="0"/>
              </a:rPr>
              <a:t>ddie </a:t>
            </a:r>
            <a:r>
              <a:rPr lang="en-US" sz="1200" dirty="0">
                <a:solidFill>
                  <a:schemeClr val="tx1"/>
                </a:solidFill>
                <a:latin typeface="Arial" pitchFamily="34" charset="0"/>
                <a:cs typeface="Arial" pitchFamily="34" charset="0"/>
              </a:rPr>
              <a:t>M</a:t>
            </a:r>
            <a:r>
              <a:rPr lang="en-US" sz="1200" dirty="0" smtClean="0">
                <a:solidFill>
                  <a:schemeClr val="tx1"/>
                </a:solidFill>
                <a:latin typeface="Arial" pitchFamily="34" charset="0"/>
                <a:cs typeface="Arial" pitchFamily="34" charset="0"/>
              </a:rPr>
              <a:t>odel.doc</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recuperado</a:t>
            </a:r>
            <a:r>
              <a:rPr lang="en-US" sz="1200" dirty="0" smtClean="0">
                <a:solidFill>
                  <a:schemeClr val="tx1"/>
                </a:solidFill>
                <a:latin typeface="Arial" pitchFamily="34" charset="0"/>
                <a:cs typeface="Arial" pitchFamily="34" charset="0"/>
              </a:rPr>
              <a:t> de disenoinstruccional.files.wordpress.com/2007</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5. </a:t>
            </a:r>
            <a:r>
              <a:rPr lang="en-US" sz="1200" dirty="0" err="1" smtClean="0">
                <a:solidFill>
                  <a:schemeClr val="tx1"/>
                </a:solidFill>
                <a:latin typeface="Arial" pitchFamily="34" charset="0"/>
                <a:cs typeface="Arial" pitchFamily="34" charset="0"/>
              </a:rPr>
              <a:t>Ciclo</a:t>
            </a:r>
            <a:r>
              <a:rPr lang="en-US" sz="1200" dirty="0" smtClean="0">
                <a:solidFill>
                  <a:schemeClr val="tx1"/>
                </a:solidFill>
                <a:latin typeface="Arial" pitchFamily="34" charset="0"/>
                <a:cs typeface="Arial" pitchFamily="34" charset="0"/>
              </a:rPr>
              <a:t> de flora y fauna, you tube</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by </a:t>
            </a:r>
            <a:r>
              <a:rPr lang="en-US" sz="1200" dirty="0">
                <a:solidFill>
                  <a:schemeClr val="tx1"/>
                </a:solidFill>
                <a:latin typeface="Arial" pitchFamily="34" charset="0"/>
                <a:cs typeface="Arial" pitchFamily="34" charset="0"/>
              </a:rPr>
              <a:t>F</a:t>
            </a:r>
            <a:r>
              <a:rPr lang="en-US" sz="1200" dirty="0" smtClean="0">
                <a:solidFill>
                  <a:schemeClr val="tx1"/>
                </a:solidFill>
                <a:latin typeface="Arial" pitchFamily="34" charset="0"/>
                <a:cs typeface="Arial" pitchFamily="34" charset="0"/>
              </a:rPr>
              <a:t>ernando </a:t>
            </a:r>
            <a:r>
              <a:rPr lang="en-US" sz="1200" dirty="0" err="1">
                <a:solidFill>
                  <a:schemeClr val="tx1"/>
                </a:solidFill>
                <a:latin typeface="Arial" pitchFamily="34" charset="0"/>
                <a:cs typeface="Arial" pitchFamily="34" charset="0"/>
              </a:rPr>
              <a:t>B</a:t>
            </a:r>
            <a:r>
              <a:rPr lang="en-US" sz="1200" dirty="0" err="1" smtClean="0">
                <a:solidFill>
                  <a:schemeClr val="tx1"/>
                </a:solidFill>
                <a:latin typeface="Arial" pitchFamily="34" charset="0"/>
                <a:cs typeface="Arial" pitchFamily="34" charset="0"/>
              </a:rPr>
              <a:t>ellizia</a:t>
            </a: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6. </a:t>
            </a:r>
            <a:r>
              <a:rPr lang="en-US" sz="1200" dirty="0" err="1">
                <a:solidFill>
                  <a:schemeClr val="tx1"/>
                </a:solidFill>
                <a:latin typeface="Arial" pitchFamily="34" charset="0"/>
                <a:cs typeface="Arial" pitchFamily="34" charset="0"/>
              </a:rPr>
              <a:t>M</a:t>
            </a:r>
            <a:r>
              <a:rPr lang="en-US" sz="1200" dirty="0" err="1" smtClean="0">
                <a:solidFill>
                  <a:schemeClr val="tx1"/>
                </a:solidFill>
                <a:latin typeface="Arial" pitchFamily="34" charset="0"/>
                <a:cs typeface="Arial" pitchFamily="34" charset="0"/>
              </a:rPr>
              <a:t>odelos</a:t>
            </a:r>
            <a:r>
              <a:rPr lang="en-US" sz="1200" dirty="0" smtClean="0">
                <a:solidFill>
                  <a:schemeClr val="tx1"/>
                </a:solidFill>
                <a:latin typeface="Arial" pitchFamily="34" charset="0"/>
                <a:cs typeface="Arial" pitchFamily="34" charset="0"/>
              </a:rPr>
              <a:t> de </a:t>
            </a:r>
            <a:r>
              <a:rPr lang="en-US" sz="1200" dirty="0" err="1" smtClean="0">
                <a:solidFill>
                  <a:schemeClr val="tx1"/>
                </a:solidFill>
                <a:latin typeface="Arial" pitchFamily="34" charset="0"/>
                <a:cs typeface="Arial" pitchFamily="34" charset="0"/>
              </a:rPr>
              <a:t>Diseño</a:t>
            </a:r>
            <a:r>
              <a:rPr lang="en-US" sz="1200" dirty="0" smtClean="0">
                <a:solidFill>
                  <a:schemeClr val="tx1"/>
                </a:solidFill>
                <a:latin typeface="Arial" pitchFamily="34" charset="0"/>
                <a:cs typeface="Arial" pitchFamily="34" charset="0"/>
              </a:rPr>
              <a:t> </a:t>
            </a:r>
            <a:r>
              <a:rPr lang="en-US" sz="1200" dirty="0" err="1">
                <a:solidFill>
                  <a:schemeClr val="tx1"/>
                </a:solidFill>
                <a:latin typeface="Arial" pitchFamily="34" charset="0"/>
                <a:cs typeface="Arial" pitchFamily="34" charset="0"/>
              </a:rPr>
              <a:t>I</a:t>
            </a:r>
            <a:r>
              <a:rPr lang="en-US" sz="1200" dirty="0" err="1" smtClean="0">
                <a:solidFill>
                  <a:schemeClr val="tx1"/>
                </a:solidFill>
                <a:latin typeface="Arial" pitchFamily="34" charset="0"/>
                <a:cs typeface="Arial" pitchFamily="34" charset="0"/>
              </a:rPr>
              <a:t>nstruccional</a:t>
            </a:r>
            <a:r>
              <a:rPr lang="en-US" sz="1200" dirty="0" smtClean="0">
                <a:solidFill>
                  <a:schemeClr val="tx1"/>
                </a:solidFill>
                <a:latin typeface="Arial" pitchFamily="34" charset="0"/>
                <a:cs typeface="Arial" pitchFamily="34" charset="0"/>
              </a:rPr>
              <a:t>-aula virtual </a:t>
            </a:r>
            <a:r>
              <a:rPr lang="en-US" sz="1200" dirty="0" err="1" smtClean="0">
                <a:solidFill>
                  <a:schemeClr val="tx1"/>
                </a:solidFill>
                <a:latin typeface="Arial" pitchFamily="34" charset="0"/>
                <a:cs typeface="Arial" pitchFamily="34" charset="0"/>
              </a:rPr>
              <a:t>kamn</a:t>
            </a: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recuperado</a:t>
            </a:r>
            <a:r>
              <a:rPr lang="en-US" sz="1200" dirty="0" smtClean="0">
                <a:solidFill>
                  <a:schemeClr val="tx1"/>
                </a:solidFill>
                <a:latin typeface="Arial" pitchFamily="34" charset="0"/>
                <a:cs typeface="Arial" pitchFamily="34" charset="0"/>
              </a:rPr>
              <a:t> de aulavirtualmkamn.wikispace.com/…/2.+modelos+de+diseno=inst</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7. </a:t>
            </a:r>
            <a:r>
              <a:rPr lang="en-US" sz="1200" dirty="0" err="1">
                <a:solidFill>
                  <a:schemeClr val="tx1"/>
                </a:solidFill>
                <a:latin typeface="Arial" pitchFamily="34" charset="0"/>
                <a:cs typeface="Arial" pitchFamily="34" charset="0"/>
              </a:rPr>
              <a:t>E</a:t>
            </a:r>
            <a:r>
              <a:rPr lang="en-US" sz="1200" dirty="0" err="1" smtClean="0">
                <a:solidFill>
                  <a:schemeClr val="tx1"/>
                </a:solidFill>
                <a:latin typeface="Arial" pitchFamily="34" charset="0"/>
                <a:cs typeface="Arial" pitchFamily="34" charset="0"/>
              </a:rPr>
              <a:t>ntornos</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Virtuales</a:t>
            </a:r>
            <a:r>
              <a:rPr lang="en-US" sz="1200" dirty="0" smtClean="0">
                <a:solidFill>
                  <a:schemeClr val="tx1"/>
                </a:solidFill>
                <a:latin typeface="Arial" pitchFamily="34" charset="0"/>
                <a:cs typeface="Arial" pitchFamily="34" charset="0"/>
              </a:rPr>
              <a:t> en </a:t>
            </a:r>
            <a:r>
              <a:rPr lang="en-US" sz="1200" dirty="0" err="1">
                <a:solidFill>
                  <a:schemeClr val="tx1"/>
                </a:solidFill>
                <a:latin typeface="Arial" pitchFamily="34" charset="0"/>
                <a:cs typeface="Arial" pitchFamily="34" charset="0"/>
              </a:rPr>
              <a:t>F</a:t>
            </a:r>
            <a:r>
              <a:rPr lang="en-US" sz="1200" dirty="0" err="1" smtClean="0">
                <a:solidFill>
                  <a:schemeClr val="tx1"/>
                </a:solidFill>
                <a:latin typeface="Arial" pitchFamily="34" charset="0"/>
                <a:cs typeface="Arial" pitchFamily="34" charset="0"/>
              </a:rPr>
              <a:t>ormacion</a:t>
            </a: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t>
            </a:r>
            <a:r>
              <a:rPr lang="en-US" sz="1200" dirty="0" err="1">
                <a:solidFill>
                  <a:schemeClr val="tx1"/>
                </a:solidFill>
                <a:latin typeface="Arial" pitchFamily="34" charset="0"/>
                <a:cs typeface="Arial" pitchFamily="34" charset="0"/>
              </a:rPr>
              <a:t>M</a:t>
            </a:r>
            <a:r>
              <a:rPr lang="en-US" sz="1200" dirty="0" err="1" smtClean="0">
                <a:solidFill>
                  <a:schemeClr val="tx1"/>
                </a:solidFill>
                <a:latin typeface="Arial" pitchFamily="34" charset="0"/>
                <a:cs typeface="Arial" pitchFamily="34" charset="0"/>
              </a:rPr>
              <a:t>odelos</a:t>
            </a:r>
            <a:r>
              <a:rPr lang="en-US" sz="1200" dirty="0" smtClean="0">
                <a:solidFill>
                  <a:schemeClr val="tx1"/>
                </a:solidFill>
                <a:latin typeface="Arial" pitchFamily="34" charset="0"/>
                <a:cs typeface="Arial" pitchFamily="34" charset="0"/>
              </a:rPr>
              <a:t>  de </a:t>
            </a:r>
            <a:r>
              <a:rPr lang="en-US" sz="1200" dirty="0" err="1" smtClean="0">
                <a:solidFill>
                  <a:schemeClr val="tx1"/>
                </a:solidFill>
                <a:latin typeface="Arial" pitchFamily="34" charset="0"/>
                <a:cs typeface="Arial" pitchFamily="34" charset="0"/>
              </a:rPr>
              <a:t>Diseño</a:t>
            </a:r>
            <a:r>
              <a:rPr lang="en-US" sz="1200" dirty="0" smtClean="0">
                <a:solidFill>
                  <a:schemeClr val="tx1"/>
                </a:solidFill>
                <a:latin typeface="Arial" pitchFamily="34" charset="0"/>
                <a:cs typeface="Arial" pitchFamily="34" charset="0"/>
              </a:rPr>
              <a:t> </a:t>
            </a:r>
            <a:r>
              <a:rPr lang="en-US" sz="1200" dirty="0" err="1">
                <a:solidFill>
                  <a:schemeClr val="tx1"/>
                </a:solidFill>
                <a:latin typeface="Arial" pitchFamily="34" charset="0"/>
                <a:cs typeface="Arial" pitchFamily="34" charset="0"/>
              </a:rPr>
              <a:t>I</a:t>
            </a:r>
            <a:r>
              <a:rPr lang="en-US" sz="1200" dirty="0" err="1" smtClean="0">
                <a:solidFill>
                  <a:schemeClr val="tx1"/>
                </a:solidFill>
                <a:latin typeface="Arial" pitchFamily="34" charset="0"/>
                <a:cs typeface="Arial" pitchFamily="34" charset="0"/>
              </a:rPr>
              <a:t>nstruccional</a:t>
            </a:r>
            <a:r>
              <a:rPr lang="en-US" sz="1200" dirty="0" smtClean="0">
                <a:solidFill>
                  <a:schemeClr val="tx1"/>
                </a:solidFill>
                <a:latin typeface="Times New Roman" pitchFamily="18" charset="0"/>
                <a:cs typeface="Times New Roman" pitchFamily="18" charset="0"/>
              </a:rPr>
              <a:t/>
            </a:r>
            <a:br>
              <a:rPr lang="en-US" sz="1200" dirty="0" smtClean="0">
                <a:solidFill>
                  <a:schemeClr val="tx1"/>
                </a:solidFill>
                <a:latin typeface="Times New Roman" pitchFamily="18" charset="0"/>
                <a:cs typeface="Times New Roman" pitchFamily="18" charset="0"/>
              </a:rPr>
            </a:br>
            <a:r>
              <a:rPr lang="en-US" sz="1200" dirty="0" smtClean="0">
                <a:solidFill>
                  <a:schemeClr val="tx1"/>
                </a:solidFill>
                <a:latin typeface="Times New Roman" pitchFamily="18" charset="0"/>
                <a:cs typeface="Times New Roman" pitchFamily="18" charset="0"/>
              </a:rPr>
              <a:t>   </a:t>
            </a:r>
            <a:r>
              <a:rPr lang="en-US" sz="1200" dirty="0" err="1" smtClean="0">
                <a:solidFill>
                  <a:schemeClr val="tx1"/>
                </a:solidFill>
                <a:latin typeface="Times New Roman" pitchFamily="18" charset="0"/>
                <a:cs typeface="Times New Roman" pitchFamily="18" charset="0"/>
              </a:rPr>
              <a:t>recuperado</a:t>
            </a:r>
            <a:r>
              <a:rPr lang="en-US" sz="1200" dirty="0" smtClean="0">
                <a:solidFill>
                  <a:schemeClr val="tx1"/>
                </a:solidFill>
                <a:latin typeface="Times New Roman" pitchFamily="18" charset="0"/>
                <a:cs typeface="Times New Roman" pitchFamily="18" charset="0"/>
              </a:rPr>
              <a:t> del www./uv.es/belloch/pedagogia.eva4.wiki?1</a:t>
            </a:r>
            <a:endParaRPr lang="en-US" sz="1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84212" y="197285"/>
            <a:ext cx="8534400" cy="1080370"/>
          </a:xfrm>
        </p:spPr>
        <p:txBody>
          <a:bodyPr>
            <a:noAutofit/>
          </a:bodyPr>
          <a:lstStyle/>
          <a:p>
            <a:pPr>
              <a:buNone/>
            </a:pPr>
            <a:endParaRPr lang="en-US" sz="2400" b="1" dirty="0" smtClean="0">
              <a:latin typeface="Times New Roman" pitchFamily="18" charset="0"/>
              <a:cs typeface="Times New Roman" pitchFamily="18" charset="0"/>
            </a:endParaRPr>
          </a:p>
          <a:p>
            <a:pPr algn="ctr">
              <a:buNone/>
            </a:pPr>
            <a:r>
              <a:rPr lang="en-US" sz="2400" b="1" dirty="0" err="1" smtClean="0">
                <a:solidFill>
                  <a:schemeClr val="tx1"/>
                </a:solidFill>
                <a:latin typeface="Times New Roman" pitchFamily="18" charset="0"/>
                <a:cs typeface="Times New Roman" pitchFamily="18" charset="0"/>
              </a:rPr>
              <a:t>Referencias</a:t>
            </a:r>
            <a:r>
              <a:rPr lang="en-US" sz="2400" b="1" dirty="0" smtClean="0">
                <a:solidFill>
                  <a:schemeClr val="tx1"/>
                </a:solidFill>
                <a:latin typeface="Times New Roman" pitchFamily="18" charset="0"/>
                <a:cs typeface="Times New Roman" pitchFamily="18" charset="0"/>
              </a:rPr>
              <a:t> </a:t>
            </a:r>
            <a:endParaRPr lang="en-US"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60519876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680" y="2151229"/>
            <a:ext cx="8534400" cy="4706771"/>
          </a:xfrm>
        </p:spPr>
        <p:txBody>
          <a:bodyPr>
            <a:noAutofit/>
          </a:bodyPr>
          <a:lstStyle/>
          <a:p>
            <a:r>
              <a:rPr lang="en-US" sz="1400" dirty="0" smtClean="0">
                <a:solidFill>
                  <a:schemeClr val="tx1"/>
                </a:solidFill>
                <a:latin typeface="Arial" pitchFamily="34" charset="0"/>
                <a:cs typeface="Arial" pitchFamily="34" charset="0"/>
              </a:rPr>
              <a:t>8</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Grafinger</a:t>
            </a:r>
            <a:r>
              <a:rPr lang="en-US" sz="1200" dirty="0" smtClean="0">
                <a:solidFill>
                  <a:schemeClr val="tx1"/>
                </a:solidFill>
                <a:latin typeface="Arial" pitchFamily="34" charset="0"/>
                <a:cs typeface="Arial" pitchFamily="34" charset="0"/>
              </a:rPr>
              <a:t> Deborah,j1988. Basic of </a:t>
            </a:r>
            <a:r>
              <a:rPr lang="en-US" sz="1200" dirty="0" err="1" smtClean="0">
                <a:solidFill>
                  <a:schemeClr val="tx1"/>
                </a:solidFill>
                <a:latin typeface="Arial" pitchFamily="34" charset="0"/>
                <a:cs typeface="Arial" pitchFamily="34" charset="0"/>
              </a:rPr>
              <a:t>Instructionalsystem</a:t>
            </a:r>
            <a:r>
              <a:rPr lang="en-US" sz="1200" dirty="0" smtClean="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D</a:t>
            </a:r>
            <a:r>
              <a:rPr lang="en-US" sz="1200" dirty="0" smtClean="0">
                <a:solidFill>
                  <a:schemeClr val="tx1"/>
                </a:solidFill>
                <a:latin typeface="Arial" pitchFamily="34" charset="0"/>
                <a:cs typeface="Arial" pitchFamily="34" charset="0"/>
              </a:rPr>
              <a:t>evelopment, INFO-LINE issue 8803. </a:t>
            </a:r>
            <a:r>
              <a:rPr lang="en-US" sz="1200" dirty="0">
                <a:solidFill>
                  <a:schemeClr val="tx1"/>
                </a:solidFill>
                <a:latin typeface="Arial" pitchFamily="34" charset="0"/>
                <a:cs typeface="Arial" pitchFamily="34" charset="0"/>
              </a:rPr>
              <a:t>A</a:t>
            </a:r>
            <a:r>
              <a:rPr lang="en-US" sz="1200" dirty="0" smtClean="0">
                <a:solidFill>
                  <a:schemeClr val="tx1"/>
                </a:solidFill>
                <a:latin typeface="Arial" pitchFamily="34" charset="0"/>
                <a:cs typeface="Arial" pitchFamily="34" charset="0"/>
              </a:rPr>
              <a:t>lexandria VA, </a:t>
            </a:r>
            <a:r>
              <a:rPr lang="en-US" sz="1200" dirty="0">
                <a:solidFill>
                  <a:schemeClr val="tx1"/>
                </a:solidFill>
                <a:latin typeface="Arial" pitchFamily="34" charset="0"/>
                <a:cs typeface="Arial" pitchFamily="34" charset="0"/>
              </a:rPr>
              <a:t>A</a:t>
            </a:r>
            <a:r>
              <a:rPr lang="en-US" sz="1200" dirty="0" smtClean="0">
                <a:solidFill>
                  <a:schemeClr val="tx1"/>
                </a:solidFill>
                <a:latin typeface="Arial" pitchFamily="34" charset="0"/>
                <a:cs typeface="Arial" pitchFamily="34" charset="0"/>
              </a:rPr>
              <a:t>merican </a:t>
            </a:r>
            <a:r>
              <a:rPr lang="en-US" sz="1200" dirty="0">
                <a:solidFill>
                  <a:schemeClr val="tx1"/>
                </a:solidFill>
                <a:latin typeface="Arial" pitchFamily="34" charset="0"/>
                <a:cs typeface="Arial" pitchFamily="34" charset="0"/>
              </a:rPr>
              <a:t>S</a:t>
            </a:r>
            <a:r>
              <a:rPr lang="en-US" sz="1200" dirty="0" smtClean="0">
                <a:solidFill>
                  <a:schemeClr val="tx1"/>
                </a:solidFill>
                <a:latin typeface="Arial" pitchFamily="34" charset="0"/>
                <a:cs typeface="Arial" pitchFamily="34" charset="0"/>
              </a:rPr>
              <a:t>ociety for Training and Development</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9.  San </a:t>
            </a:r>
            <a:r>
              <a:rPr lang="en-US" sz="1200" dirty="0">
                <a:solidFill>
                  <a:schemeClr val="tx1"/>
                </a:solidFill>
                <a:latin typeface="Arial" pitchFamily="34" charset="0"/>
                <a:cs typeface="Arial" pitchFamily="34" charset="0"/>
              </a:rPr>
              <a:t>J</a:t>
            </a:r>
            <a:r>
              <a:rPr lang="en-US" sz="1200" dirty="0" smtClean="0">
                <a:solidFill>
                  <a:schemeClr val="tx1"/>
                </a:solidFill>
                <a:latin typeface="Arial" pitchFamily="34" charset="0"/>
                <a:cs typeface="Arial" pitchFamily="34" charset="0"/>
              </a:rPr>
              <a:t>ose </a:t>
            </a:r>
            <a:r>
              <a:rPr lang="en-US" sz="1200" dirty="0">
                <a:solidFill>
                  <a:schemeClr val="tx1"/>
                </a:solidFill>
                <a:latin typeface="Arial" pitchFamily="34" charset="0"/>
                <a:cs typeface="Arial" pitchFamily="34" charset="0"/>
              </a:rPr>
              <a:t>S</a:t>
            </a:r>
            <a:r>
              <a:rPr lang="en-US" sz="1200" dirty="0" smtClean="0">
                <a:solidFill>
                  <a:schemeClr val="tx1"/>
                </a:solidFill>
                <a:latin typeface="Arial" pitchFamily="34" charset="0"/>
                <a:cs typeface="Arial" pitchFamily="34" charset="0"/>
              </a:rPr>
              <a:t>tate </a:t>
            </a:r>
            <a:r>
              <a:rPr lang="en-US" sz="1200" dirty="0">
                <a:solidFill>
                  <a:schemeClr val="tx1"/>
                </a:solidFill>
                <a:latin typeface="Arial" pitchFamily="34" charset="0"/>
                <a:cs typeface="Arial" pitchFamily="34" charset="0"/>
              </a:rPr>
              <a:t>U</a:t>
            </a:r>
            <a:r>
              <a:rPr lang="en-US" sz="1200" dirty="0" smtClean="0">
                <a:solidFill>
                  <a:schemeClr val="tx1"/>
                </a:solidFill>
                <a:latin typeface="Arial" pitchFamily="34" charset="0"/>
                <a:cs typeface="Arial" pitchFamily="34" charset="0"/>
              </a:rPr>
              <a:t>niversity, Instructional </a:t>
            </a:r>
            <a:r>
              <a:rPr lang="en-US" sz="1200" dirty="0">
                <a:solidFill>
                  <a:schemeClr val="tx1"/>
                </a:solidFill>
                <a:latin typeface="Arial" pitchFamily="34" charset="0"/>
                <a:cs typeface="Arial" pitchFamily="34" charset="0"/>
              </a:rPr>
              <a:t>T</a:t>
            </a:r>
            <a:r>
              <a:rPr lang="en-US" sz="1200" dirty="0" smtClean="0">
                <a:solidFill>
                  <a:schemeClr val="tx1"/>
                </a:solidFill>
                <a:latin typeface="Arial" pitchFamily="34" charset="0"/>
                <a:cs typeface="Arial" pitchFamily="34" charset="0"/>
              </a:rPr>
              <a:t>echnology </a:t>
            </a:r>
            <a:r>
              <a:rPr lang="en-US" sz="1200" dirty="0">
                <a:solidFill>
                  <a:schemeClr val="tx1"/>
                </a:solidFill>
                <a:latin typeface="Arial" pitchFamily="34" charset="0"/>
                <a:cs typeface="Arial" pitchFamily="34" charset="0"/>
              </a:rPr>
              <a:t>P</a:t>
            </a:r>
            <a:r>
              <a:rPr lang="en-US" sz="1200" dirty="0" smtClean="0">
                <a:solidFill>
                  <a:schemeClr val="tx1"/>
                </a:solidFill>
                <a:latin typeface="Arial" pitchFamily="34" charset="0"/>
                <a:cs typeface="Arial" pitchFamily="34" charset="0"/>
              </a:rPr>
              <a:t>rogram</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10. Teorias del </a:t>
            </a:r>
            <a:r>
              <a:rPr lang="en-US" sz="1200" dirty="0" err="1" smtClean="0">
                <a:solidFill>
                  <a:schemeClr val="tx1"/>
                </a:solidFill>
                <a:latin typeface="Arial" pitchFamily="34" charset="0"/>
                <a:cs typeface="Arial" pitchFamily="34" charset="0"/>
              </a:rPr>
              <a:t>aprendizaje</a:t>
            </a: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err="1" smtClean="0">
                <a:solidFill>
                  <a:schemeClr val="tx1"/>
                </a:solidFill>
                <a:latin typeface="Arial" pitchFamily="34" charset="0"/>
                <a:cs typeface="Arial" pitchFamily="34" charset="0"/>
              </a:rPr>
              <a:t>recuperado</a:t>
            </a:r>
            <a:r>
              <a:rPr lang="en-US" sz="1200" dirty="0" smtClean="0">
                <a:solidFill>
                  <a:schemeClr val="tx1"/>
                </a:solidFill>
                <a:latin typeface="Arial" pitchFamily="34" charset="0"/>
                <a:cs typeface="Arial" pitchFamily="34" charset="0"/>
              </a:rPr>
              <a:t> de uotic-grupo6.wikispace.com/</a:t>
            </a:r>
            <a:r>
              <a:rPr lang="en-US" sz="1200" dirty="0" err="1" smtClean="0">
                <a:solidFill>
                  <a:schemeClr val="tx1"/>
                </a:solidFill>
                <a:latin typeface="Arial" pitchFamily="34" charset="0"/>
                <a:cs typeface="Arial" pitchFamily="34" charset="0"/>
              </a:rPr>
              <a:t>conectivismo</a:t>
            </a: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11. </a:t>
            </a:r>
            <a:r>
              <a:rPr lang="en-US" sz="1200" dirty="0" err="1" smtClean="0">
                <a:solidFill>
                  <a:schemeClr val="tx1"/>
                </a:solidFill>
                <a:latin typeface="Arial" pitchFamily="34" charset="0"/>
                <a:cs typeface="Arial" pitchFamily="34" charset="0"/>
              </a:rPr>
              <a:t>Teoria</a:t>
            </a:r>
            <a:r>
              <a:rPr lang="en-US" sz="1200" dirty="0" smtClean="0">
                <a:solidFill>
                  <a:schemeClr val="tx1"/>
                </a:solidFill>
                <a:latin typeface="Arial" pitchFamily="34" charset="0"/>
                <a:cs typeface="Arial" pitchFamily="34" charset="0"/>
              </a:rPr>
              <a:t> </a:t>
            </a:r>
            <a:r>
              <a:rPr lang="en-US" sz="1200" dirty="0" err="1">
                <a:solidFill>
                  <a:schemeClr val="tx1"/>
                </a:solidFill>
                <a:latin typeface="Arial" pitchFamily="34" charset="0"/>
                <a:cs typeface="Arial" pitchFamily="34" charset="0"/>
              </a:rPr>
              <a:t>C</a:t>
            </a:r>
            <a:r>
              <a:rPr lang="en-US" sz="1200" dirty="0" err="1" smtClean="0">
                <a:solidFill>
                  <a:schemeClr val="tx1"/>
                </a:solidFill>
                <a:latin typeface="Arial" pitchFamily="34" charset="0"/>
                <a:cs typeface="Arial" pitchFamily="34" charset="0"/>
              </a:rPr>
              <a:t>onstructivista</a:t>
            </a:r>
            <a:r>
              <a:rPr lang="en-US" sz="1200" dirty="0" smtClean="0">
                <a:solidFill>
                  <a:schemeClr val="tx1"/>
                </a:solidFill>
                <a:latin typeface="Arial" pitchFamily="34" charset="0"/>
                <a:cs typeface="Arial" pitchFamily="34" charset="0"/>
              </a:rPr>
              <a:t> de </a:t>
            </a:r>
            <a:r>
              <a:rPr lang="en-US" sz="1200" dirty="0">
                <a:solidFill>
                  <a:schemeClr val="tx1"/>
                </a:solidFill>
                <a:latin typeface="Arial" pitchFamily="34" charset="0"/>
                <a:cs typeface="Arial" pitchFamily="34" charset="0"/>
              </a:rPr>
              <a:t>P</a:t>
            </a:r>
            <a:r>
              <a:rPr lang="en-US" sz="1200" dirty="0" smtClean="0">
                <a:solidFill>
                  <a:schemeClr val="tx1"/>
                </a:solidFill>
                <a:latin typeface="Arial" pitchFamily="34" charset="0"/>
                <a:cs typeface="Arial" pitchFamily="34" charset="0"/>
              </a:rPr>
              <a:t>iaget</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recuperado</a:t>
            </a:r>
            <a:r>
              <a:rPr lang="en-US" sz="1200" dirty="0" smtClean="0">
                <a:solidFill>
                  <a:schemeClr val="tx1"/>
                </a:solidFill>
                <a:latin typeface="Arial" pitchFamily="34" charset="0"/>
                <a:cs typeface="Arial" pitchFamily="34" charset="0"/>
              </a:rPr>
              <a:t> de rodas.us.es/file/1240b064-8389-6228-96a5../1/…pagina-18htm</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12.  </a:t>
            </a:r>
            <a:r>
              <a:rPr lang="en-US" sz="1200" dirty="0" err="1">
                <a:solidFill>
                  <a:schemeClr val="tx1"/>
                </a:solidFill>
                <a:latin typeface="Arial" pitchFamily="34" charset="0"/>
                <a:cs typeface="Arial" pitchFamily="34" charset="0"/>
              </a:rPr>
              <a:t>T</a:t>
            </a:r>
            <a:r>
              <a:rPr lang="en-US" sz="1200" dirty="0" err="1" smtClean="0">
                <a:solidFill>
                  <a:schemeClr val="tx1"/>
                </a:solidFill>
                <a:latin typeface="Arial" pitchFamily="34" charset="0"/>
                <a:cs typeface="Arial" pitchFamily="34" charset="0"/>
              </a:rPr>
              <a:t>eoria</a:t>
            </a:r>
            <a:r>
              <a:rPr lang="en-US" sz="1200" dirty="0" smtClean="0">
                <a:solidFill>
                  <a:schemeClr val="tx1"/>
                </a:solidFill>
                <a:latin typeface="Arial" pitchFamily="34" charset="0"/>
                <a:cs typeface="Arial" pitchFamily="34" charset="0"/>
              </a:rPr>
              <a:t> del </a:t>
            </a:r>
            <a:r>
              <a:rPr lang="en-US" sz="1200" dirty="0" err="1">
                <a:solidFill>
                  <a:schemeClr val="tx1"/>
                </a:solidFill>
                <a:latin typeface="Arial" pitchFamily="34" charset="0"/>
                <a:cs typeface="Arial" pitchFamily="34" charset="0"/>
              </a:rPr>
              <a:t>C</a:t>
            </a:r>
            <a:r>
              <a:rPr lang="en-US" sz="1200" dirty="0" err="1" smtClean="0">
                <a:solidFill>
                  <a:schemeClr val="tx1"/>
                </a:solidFill>
                <a:latin typeface="Arial" pitchFamily="34" charset="0"/>
                <a:cs typeface="Arial" pitchFamily="34" charset="0"/>
              </a:rPr>
              <a:t>onstructivismo</a:t>
            </a:r>
            <a:r>
              <a:rPr lang="en-US" sz="1200" dirty="0" smtClean="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S</a:t>
            </a:r>
            <a:r>
              <a:rPr lang="en-US" sz="1200" dirty="0" smtClean="0">
                <a:solidFill>
                  <a:schemeClr val="tx1"/>
                </a:solidFill>
                <a:latin typeface="Arial" pitchFamily="34" charset="0"/>
                <a:cs typeface="Arial" pitchFamily="34" charset="0"/>
              </a:rPr>
              <a:t>ocial</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recuperado</a:t>
            </a:r>
            <a:r>
              <a:rPr lang="en-US" sz="1200" dirty="0" smtClean="0">
                <a:solidFill>
                  <a:schemeClr val="tx1"/>
                </a:solidFill>
                <a:latin typeface="Arial" pitchFamily="34" charset="0"/>
                <a:cs typeface="Arial" pitchFamily="34" charset="0"/>
              </a:rPr>
              <a:t> de constructivismo.blogspot-.com/</a:t>
            </a:r>
            <a:br>
              <a:rPr lang="en-US" sz="1200" dirty="0" smtClean="0">
                <a:solidFill>
                  <a:schemeClr val="tx1"/>
                </a:solidFill>
                <a:latin typeface="Arial" pitchFamily="34" charset="0"/>
                <a:cs typeface="Arial" pitchFamily="34" charset="0"/>
              </a:rPr>
            </a:br>
            <a:r>
              <a:rPr lang="en-US" sz="1200" dirty="0">
                <a:solidFill>
                  <a:schemeClr val="tx1"/>
                </a:solidFill>
                <a:latin typeface="Arial" pitchFamily="34" charset="0"/>
                <a:cs typeface="Arial" pitchFamily="34" charset="0"/>
              </a:rPr>
              <a:t/>
            </a:r>
            <a:br>
              <a:rPr lang="en-US" sz="1200" dirty="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13. </a:t>
            </a:r>
            <a:r>
              <a:rPr lang="en-US" sz="1200" dirty="0" err="1">
                <a:solidFill>
                  <a:schemeClr val="tx1"/>
                </a:solidFill>
                <a:latin typeface="Arial" pitchFamily="34" charset="0"/>
                <a:cs typeface="Arial" pitchFamily="34" charset="0"/>
              </a:rPr>
              <a:t>P</a:t>
            </a:r>
            <a:r>
              <a:rPr lang="en-US" sz="1200" dirty="0" err="1" smtClean="0">
                <a:solidFill>
                  <a:schemeClr val="tx1"/>
                </a:solidFill>
                <a:latin typeface="Arial" pitchFamily="34" charset="0"/>
                <a:cs typeface="Arial" pitchFamily="34" charset="0"/>
              </a:rPr>
              <a:t>rontuario</a:t>
            </a:r>
            <a:r>
              <a:rPr lang="en-US" sz="1200" dirty="0" smtClean="0">
                <a:solidFill>
                  <a:schemeClr val="tx1"/>
                </a:solidFill>
                <a:latin typeface="Arial" pitchFamily="34" charset="0"/>
                <a:cs typeface="Arial" pitchFamily="34" charset="0"/>
              </a:rPr>
              <a:t> de </a:t>
            </a:r>
            <a:r>
              <a:rPr lang="en-US" sz="1200" dirty="0" err="1" smtClean="0">
                <a:solidFill>
                  <a:schemeClr val="tx1"/>
                </a:solidFill>
                <a:latin typeface="Arial" pitchFamily="34" charset="0"/>
                <a:cs typeface="Arial" pitchFamily="34" charset="0"/>
              </a:rPr>
              <a:t>corte</a:t>
            </a:r>
            <a:r>
              <a:rPr lang="en-US" sz="1200" dirty="0">
                <a:solidFill>
                  <a:schemeClr val="tx1"/>
                </a:solidFill>
                <a:latin typeface="Arial" pitchFamily="34" charset="0"/>
                <a:cs typeface="Arial" pitchFamily="34" charset="0"/>
              </a:rPr>
              <a:t> </a:t>
            </a:r>
            <a:r>
              <a:rPr lang="en-US" sz="1200" dirty="0" smtClean="0">
                <a:solidFill>
                  <a:schemeClr val="tx1"/>
                </a:solidFill>
                <a:latin typeface="Arial" pitchFamily="34" charset="0"/>
                <a:cs typeface="Arial" pitchFamily="34" charset="0"/>
              </a:rPr>
              <a:t>1- </a:t>
            </a:r>
            <a:r>
              <a:rPr lang="en-US" sz="1200" dirty="0">
                <a:solidFill>
                  <a:schemeClr val="tx1"/>
                </a:solidFill>
                <a:latin typeface="Arial" pitchFamily="34" charset="0"/>
                <a:cs typeface="Arial" pitchFamily="34" charset="0"/>
              </a:rPr>
              <a:t>C</a:t>
            </a:r>
            <a:r>
              <a:rPr lang="en-US" sz="1200" dirty="0" smtClean="0">
                <a:solidFill>
                  <a:schemeClr val="tx1"/>
                </a:solidFill>
                <a:latin typeface="Arial" pitchFamily="34" charset="0"/>
                <a:cs typeface="Arial" pitchFamily="34" charset="0"/>
              </a:rPr>
              <a:t>ortes de </a:t>
            </a:r>
            <a:r>
              <a:rPr lang="en-US" sz="1200" dirty="0" err="1" smtClean="0">
                <a:solidFill>
                  <a:schemeClr val="tx1"/>
                </a:solidFill>
                <a:latin typeface="Arial" pitchFamily="34" charset="0"/>
                <a:cs typeface="Arial" pitchFamily="34" charset="0"/>
              </a:rPr>
              <a:t>cabello</a:t>
            </a: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a:solidFill>
                  <a:schemeClr val="tx1"/>
                </a:solidFill>
                <a:latin typeface="Arial" pitchFamily="34" charset="0"/>
                <a:cs typeface="Arial" pitchFamily="34" charset="0"/>
              </a:rPr>
              <a:t> </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Instittuto</a:t>
            </a:r>
            <a:r>
              <a:rPr lang="en-US" sz="1200" dirty="0" smtClean="0">
                <a:solidFill>
                  <a:schemeClr val="tx1"/>
                </a:solidFill>
                <a:latin typeface="Arial" pitchFamily="34" charset="0"/>
                <a:cs typeface="Arial" pitchFamily="34" charset="0"/>
              </a:rPr>
              <a:t> de </a:t>
            </a:r>
            <a:r>
              <a:rPr lang="en-US" sz="1200" dirty="0" err="1" smtClean="0">
                <a:solidFill>
                  <a:schemeClr val="tx1"/>
                </a:solidFill>
                <a:latin typeface="Arial" pitchFamily="34" charset="0"/>
                <a:cs typeface="Arial" pitchFamily="34" charset="0"/>
              </a:rPr>
              <a:t>Banca</a:t>
            </a:r>
            <a:r>
              <a:rPr lang="en-US" sz="1200" dirty="0" smtClean="0">
                <a:solidFill>
                  <a:schemeClr val="tx1"/>
                </a:solidFill>
                <a:latin typeface="Arial" pitchFamily="34" charset="0"/>
                <a:cs typeface="Arial" pitchFamily="34" charset="0"/>
              </a:rPr>
              <a:t> y </a:t>
            </a:r>
            <a:r>
              <a:rPr lang="en-US" sz="1200" dirty="0" err="1" smtClean="0">
                <a:solidFill>
                  <a:schemeClr val="tx1"/>
                </a:solidFill>
                <a:latin typeface="Arial" pitchFamily="34" charset="0"/>
                <a:cs typeface="Arial" pitchFamily="34" charset="0"/>
              </a:rPr>
              <a:t>Comercio</a:t>
            </a:r>
            <a:endParaRPr lang="en-US" sz="12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1210306" y="497911"/>
            <a:ext cx="8534400" cy="429016"/>
          </a:xfrm>
        </p:spPr>
        <p:txBody>
          <a:bodyPr>
            <a:noAutofit/>
          </a:bodyPr>
          <a:lstStyle/>
          <a:p>
            <a:pPr algn="ctr">
              <a:buNone/>
            </a:pPr>
            <a:r>
              <a:rPr lang="en-US" sz="2400" b="1" dirty="0" err="1" smtClean="0">
                <a:solidFill>
                  <a:schemeClr val="tx1"/>
                </a:solidFill>
              </a:rPr>
              <a:t>Referencias</a:t>
            </a:r>
            <a:endParaRPr lang="en-US" sz="2400" b="1" dirty="0">
              <a:solidFill>
                <a:schemeClr val="tx1"/>
              </a:solidFill>
            </a:endParaRPr>
          </a:p>
        </p:txBody>
      </p:sp>
    </p:spTree>
    <p:extLst>
      <p:ext uri="{BB962C8B-B14F-4D97-AF65-F5344CB8AC3E}">
        <p14:creationId xmlns:p14="http://schemas.microsoft.com/office/powerpoint/2010/main" xmlns="" val="66134304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6345"/>
            <a:ext cx="8596668" cy="605425"/>
          </a:xfrm>
        </p:spPr>
        <p:txBody>
          <a:bodyPr>
            <a:normAutofit/>
          </a:bodyPr>
          <a:lstStyle/>
          <a:p>
            <a:pPr algn="ctr"/>
            <a:r>
              <a:rPr lang="en-US" sz="2400" b="1" dirty="0" err="1" smtClean="0">
                <a:solidFill>
                  <a:schemeClr val="tx1"/>
                </a:solidFill>
                <a:latin typeface="Arial" panose="020B0604020202020204" pitchFamily="34" charset="0"/>
                <a:cs typeface="Arial" panose="020B0604020202020204" pitchFamily="34" charset="0"/>
              </a:rPr>
              <a:t>Introducción</a:t>
            </a:r>
            <a:endParaRPr lang="en-US" sz="24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0693" y="1127344"/>
            <a:ext cx="8596668" cy="5001702"/>
          </a:xfrm>
        </p:spPr>
        <p:txBody>
          <a:bodyPr/>
          <a:lstStyle/>
          <a:p>
            <a:pPr marL="0" indent="0">
              <a:lnSpc>
                <a:spcPct val="150000"/>
              </a:lnSpc>
              <a:buNone/>
            </a:pPr>
            <a:r>
              <a:rPr lang="en-US" dirty="0" smtClean="0"/>
              <a:t> </a:t>
            </a:r>
          </a:p>
          <a:p>
            <a:pPr marL="0" indent="0">
              <a:lnSpc>
                <a:spcPct val="150000"/>
              </a:lnSpc>
              <a:buNone/>
            </a:pPr>
            <a:endParaRPr lang="en-US" dirty="0"/>
          </a:p>
          <a:p>
            <a:pPr marL="0" indent="0">
              <a:lnSpc>
                <a:spcPct val="150000"/>
              </a:lnSpc>
              <a:buNone/>
            </a:pPr>
            <a:r>
              <a:rPr lang="en-US" b="1" dirty="0" smtClean="0"/>
              <a:t>En </a:t>
            </a:r>
            <a:r>
              <a:rPr lang="en-US" b="1" dirty="0" err="1" smtClean="0"/>
              <a:t>esta</a:t>
            </a:r>
            <a:r>
              <a:rPr lang="en-US" b="1" dirty="0" smtClean="0"/>
              <a:t> </a:t>
            </a:r>
            <a:r>
              <a:rPr lang="en-US" b="1" dirty="0" err="1" smtClean="0"/>
              <a:t>presentación</a:t>
            </a:r>
            <a:r>
              <a:rPr lang="en-US" b="1" dirty="0" smtClean="0"/>
              <a:t> se </a:t>
            </a:r>
            <a:r>
              <a:rPr lang="en-US" b="1" dirty="0" err="1" smtClean="0"/>
              <a:t>mostrará</a:t>
            </a:r>
            <a:r>
              <a:rPr lang="en-US" b="1" dirty="0" smtClean="0"/>
              <a:t> el </a:t>
            </a:r>
            <a:r>
              <a:rPr lang="en-US" b="1" dirty="0" err="1" smtClean="0"/>
              <a:t>Modelo</a:t>
            </a:r>
            <a:r>
              <a:rPr lang="en-US" b="1" dirty="0" smtClean="0"/>
              <a:t> Addie desde su </a:t>
            </a:r>
            <a:r>
              <a:rPr lang="en-US" b="1" dirty="0" err="1" smtClean="0"/>
              <a:t>origen</a:t>
            </a:r>
            <a:r>
              <a:rPr lang="en-US" b="1" dirty="0" smtClean="0"/>
              <a:t> hasta su </a:t>
            </a:r>
            <a:r>
              <a:rPr lang="en-US" b="1" dirty="0" err="1" smtClean="0"/>
              <a:t>aplicación</a:t>
            </a:r>
            <a:r>
              <a:rPr lang="en-US" b="1" dirty="0" smtClean="0"/>
              <a:t> en el </a:t>
            </a:r>
            <a:r>
              <a:rPr lang="en-US" b="1" dirty="0" err="1" smtClean="0"/>
              <a:t>Diseño</a:t>
            </a:r>
            <a:r>
              <a:rPr lang="en-US" b="1" dirty="0" smtClean="0"/>
              <a:t> </a:t>
            </a:r>
            <a:r>
              <a:rPr lang="en-US" b="1" dirty="0" err="1" smtClean="0"/>
              <a:t>Instruccional</a:t>
            </a:r>
            <a:r>
              <a:rPr lang="en-US" b="1" dirty="0" smtClean="0"/>
              <a:t>. </a:t>
            </a:r>
            <a:r>
              <a:rPr lang="en-US" b="1" dirty="0" err="1" smtClean="0"/>
              <a:t>Presentaremos</a:t>
            </a:r>
            <a:r>
              <a:rPr lang="en-US" b="1" dirty="0" smtClean="0"/>
              <a:t> las </a:t>
            </a:r>
            <a:r>
              <a:rPr lang="en-US" b="1" dirty="0" err="1" smtClean="0"/>
              <a:t>teoría</a:t>
            </a:r>
            <a:r>
              <a:rPr lang="en-US" b="1" dirty="0" smtClean="0"/>
              <a:t> </a:t>
            </a:r>
            <a:r>
              <a:rPr lang="en-US" b="1" dirty="0" err="1" smtClean="0"/>
              <a:t>sustentadas</a:t>
            </a:r>
            <a:r>
              <a:rPr lang="en-US" b="1" dirty="0" smtClean="0"/>
              <a:t> en el  </a:t>
            </a:r>
            <a:r>
              <a:rPr lang="en-US" b="1" dirty="0" err="1" smtClean="0"/>
              <a:t>modelo</a:t>
            </a:r>
            <a:r>
              <a:rPr lang="en-US" b="1" dirty="0" smtClean="0"/>
              <a:t> </a:t>
            </a:r>
            <a:r>
              <a:rPr lang="en-US" b="1" dirty="0" err="1" smtClean="0"/>
              <a:t>junto</a:t>
            </a:r>
            <a:r>
              <a:rPr lang="en-US" b="1" dirty="0" smtClean="0"/>
              <a:t> con </a:t>
            </a:r>
            <a:r>
              <a:rPr lang="en-US" b="1" dirty="0" err="1" smtClean="0"/>
              <a:t>sus</a:t>
            </a:r>
            <a:r>
              <a:rPr lang="en-US" b="1" dirty="0" smtClean="0"/>
              <a:t> </a:t>
            </a:r>
            <a:r>
              <a:rPr lang="en-US" b="1" dirty="0" err="1" smtClean="0"/>
              <a:t>filosófos</a:t>
            </a:r>
            <a:r>
              <a:rPr lang="en-US" b="1" dirty="0" smtClean="0"/>
              <a:t> o </a:t>
            </a:r>
            <a:r>
              <a:rPr lang="en-US" b="1" dirty="0" err="1" smtClean="0"/>
              <a:t>teóricos</a:t>
            </a:r>
            <a:r>
              <a:rPr lang="en-US" b="1" dirty="0" smtClean="0"/>
              <a:t>. Los </a:t>
            </a:r>
            <a:r>
              <a:rPr lang="en-US" b="1" dirty="0" err="1" smtClean="0"/>
              <a:t>componentes</a:t>
            </a:r>
            <a:r>
              <a:rPr lang="en-US" b="1" dirty="0" smtClean="0"/>
              <a:t> del </a:t>
            </a:r>
            <a:r>
              <a:rPr lang="en-US" b="1" dirty="0" err="1" smtClean="0"/>
              <a:t>modelo</a:t>
            </a:r>
            <a:r>
              <a:rPr lang="en-US" b="1" dirty="0" smtClean="0"/>
              <a:t> con </a:t>
            </a:r>
            <a:r>
              <a:rPr lang="en-US" b="1" dirty="0" err="1" smtClean="0"/>
              <a:t>explicaciones</a:t>
            </a:r>
            <a:r>
              <a:rPr lang="en-US" b="1" dirty="0" smtClean="0"/>
              <a:t> de </a:t>
            </a:r>
            <a:r>
              <a:rPr lang="en-US" b="1" dirty="0" err="1" smtClean="0"/>
              <a:t>cada</a:t>
            </a:r>
            <a:r>
              <a:rPr lang="en-US" b="1" dirty="0" smtClean="0"/>
              <a:t> </a:t>
            </a:r>
            <a:r>
              <a:rPr lang="en-US" b="1" dirty="0" err="1" smtClean="0"/>
              <a:t>uno</a:t>
            </a:r>
            <a:r>
              <a:rPr lang="en-US" b="1" dirty="0" smtClean="0"/>
              <a:t> de </a:t>
            </a:r>
            <a:r>
              <a:rPr lang="en-US" b="1" dirty="0" err="1" smtClean="0"/>
              <a:t>ellos</a:t>
            </a:r>
            <a:r>
              <a:rPr lang="en-US" b="1" dirty="0" smtClean="0"/>
              <a:t> y </a:t>
            </a:r>
            <a:r>
              <a:rPr lang="en-US" b="1" dirty="0" err="1" smtClean="0"/>
              <a:t>como</a:t>
            </a:r>
            <a:r>
              <a:rPr lang="en-US" b="1" dirty="0" smtClean="0"/>
              <a:t> lo </a:t>
            </a:r>
            <a:r>
              <a:rPr lang="en-US" b="1" dirty="0" err="1" smtClean="0"/>
              <a:t>aplicamos</a:t>
            </a:r>
            <a:r>
              <a:rPr lang="en-US" b="1" dirty="0" smtClean="0"/>
              <a:t> en </a:t>
            </a:r>
            <a:r>
              <a:rPr lang="en-US" b="1" dirty="0" err="1" smtClean="0"/>
              <a:t>una</a:t>
            </a:r>
            <a:r>
              <a:rPr lang="en-US" b="1" dirty="0" smtClean="0"/>
              <a:t> </a:t>
            </a:r>
            <a:r>
              <a:rPr lang="en-US" b="1" dirty="0" err="1" smtClean="0"/>
              <a:t>clase</a:t>
            </a:r>
            <a:r>
              <a:rPr lang="en-US" b="1" dirty="0" smtClean="0"/>
              <a:t> de </a:t>
            </a:r>
            <a:r>
              <a:rPr lang="en-US" b="1" dirty="0" err="1" smtClean="0"/>
              <a:t>corte</a:t>
            </a:r>
            <a:r>
              <a:rPr lang="en-US" b="1" dirty="0" smtClean="0"/>
              <a:t> de </a:t>
            </a:r>
            <a:r>
              <a:rPr lang="en-US" b="1" dirty="0" err="1" smtClean="0"/>
              <a:t>cabellos</a:t>
            </a:r>
            <a:r>
              <a:rPr lang="en-US" b="1" dirty="0" smtClean="0"/>
              <a:t> </a:t>
            </a:r>
            <a:r>
              <a:rPr lang="en-US" b="1" dirty="0" err="1" smtClean="0"/>
              <a:t>sólidos</a:t>
            </a:r>
            <a:r>
              <a:rPr lang="en-US" b="1" dirty="0" smtClean="0"/>
              <a:t> y </a:t>
            </a:r>
            <a:r>
              <a:rPr lang="en-US" b="1" dirty="0" err="1" smtClean="0"/>
              <a:t>gradados</a:t>
            </a:r>
            <a:r>
              <a:rPr lang="en-US" b="1" dirty="0" smtClean="0"/>
              <a:t>.</a:t>
            </a:r>
          </a:p>
          <a:p>
            <a:pPr marL="0" indent="0">
              <a:lnSpc>
                <a:spcPct val="150000"/>
              </a:lnSpc>
              <a:buNone/>
            </a:pPr>
            <a:endParaRPr lang="en-US" b="1" dirty="0"/>
          </a:p>
        </p:txBody>
      </p:sp>
    </p:spTree>
    <p:extLst>
      <p:ext uri="{BB962C8B-B14F-4D97-AF65-F5344CB8AC3E}">
        <p14:creationId xmlns:p14="http://schemas.microsoft.com/office/powerpoint/2010/main" xmlns="" val="407320128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242" y="1427968"/>
            <a:ext cx="8534400" cy="4396636"/>
          </a:xfrm>
        </p:spPr>
        <p:txBody>
          <a:bodyPr>
            <a:normAutofit/>
          </a:bodyPr>
          <a:lstStyle/>
          <a:p>
            <a:pPr algn="ctr">
              <a:lnSpc>
                <a:spcPct val="150000"/>
              </a:lnSpc>
            </a:pP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Enfoque</a:t>
            </a:r>
            <a:r>
              <a:rPr lang="en-US" sz="1800" dirty="0" smtClean="0">
                <a:solidFill>
                  <a:schemeClr val="tx1"/>
                </a:solidFill>
                <a:latin typeface="Arial" pitchFamily="34" charset="0"/>
                <a:cs typeface="Arial" pitchFamily="34" charset="0"/>
              </a:rPr>
              <a:t> de </a:t>
            </a:r>
            <a:r>
              <a:rPr lang="en-US" sz="1800" dirty="0" err="1" smtClean="0">
                <a:solidFill>
                  <a:schemeClr val="tx1"/>
                </a:solidFill>
                <a:latin typeface="Arial" pitchFamily="34" charset="0"/>
                <a:cs typeface="Arial" pitchFamily="34" charset="0"/>
              </a:rPr>
              <a:t>sistemas</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- 1975  </a:t>
            </a:r>
            <a:r>
              <a:rPr lang="en-US" sz="1800" dirty="0" err="1" smtClean="0">
                <a:solidFill>
                  <a:schemeClr val="tx1"/>
                </a:solidFill>
                <a:latin typeface="Arial" pitchFamily="34" charset="0"/>
                <a:cs typeface="Arial" pitchFamily="34" charset="0"/>
              </a:rPr>
              <a:t>por</a:t>
            </a:r>
            <a:r>
              <a:rPr lang="en-US" sz="1800" dirty="0" smtClean="0">
                <a:solidFill>
                  <a:schemeClr val="tx1"/>
                </a:solidFill>
                <a:latin typeface="Arial" pitchFamily="34" charset="0"/>
                <a:cs typeface="Arial" pitchFamily="34" charset="0"/>
              </a:rPr>
              <a:t> la Universidad de Florida</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- 5 </a:t>
            </a:r>
            <a:r>
              <a:rPr lang="en-US" sz="1800" dirty="0" err="1" smtClean="0">
                <a:solidFill>
                  <a:schemeClr val="tx1"/>
                </a:solidFill>
                <a:latin typeface="Arial" pitchFamily="34" charset="0"/>
                <a:cs typeface="Arial" pitchFamily="34" charset="0"/>
              </a:rPr>
              <a:t>fases</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Sistemático</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Educación</a:t>
            </a: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I</a:t>
            </a:r>
            <a:r>
              <a:rPr lang="en-US" sz="1800" dirty="0" err="1" smtClean="0">
                <a:solidFill>
                  <a:schemeClr val="tx1"/>
                </a:solidFill>
                <a:latin typeface="Arial" pitchFamily="34" charset="0"/>
                <a:cs typeface="Arial" pitchFamily="34" charset="0"/>
              </a:rPr>
              <a:t>ndividualizada</a:t>
            </a:r>
            <a:r>
              <a:rPr lang="en-US" sz="1800" dirty="0" smtClean="0">
                <a:solidFill>
                  <a:schemeClr val="tx1"/>
                </a:solidFill>
                <a:latin typeface="Arial" pitchFamily="34" charset="0"/>
                <a:cs typeface="Arial" pitchFamily="34" charset="0"/>
              </a:rPr>
              <a:t> y </a:t>
            </a:r>
            <a:r>
              <a:rPr lang="en-US" sz="1800" dirty="0" err="1" smtClean="0">
                <a:solidFill>
                  <a:schemeClr val="tx1"/>
                </a:solidFill>
                <a:latin typeface="Arial" pitchFamily="34" charset="0"/>
                <a:cs typeface="Arial" pitchFamily="34" charset="0"/>
              </a:rPr>
              <a:t>Tradicional</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C</a:t>
            </a:r>
            <a:r>
              <a:rPr lang="en-US" sz="1800" dirty="0" err="1" smtClean="0">
                <a:solidFill>
                  <a:schemeClr val="tx1"/>
                </a:solidFill>
                <a:latin typeface="Arial" pitchFamily="34" charset="0"/>
                <a:cs typeface="Arial" pitchFamily="34" charset="0"/>
              </a:rPr>
              <a:t>omportamiento</a:t>
            </a:r>
            <a:r>
              <a:rPr lang="en-US" sz="1800" dirty="0" smtClean="0">
                <a:solidFill>
                  <a:schemeClr val="tx1"/>
                </a:solidFill>
                <a:latin typeface="Arial" pitchFamily="34" charset="0"/>
                <a:cs typeface="Arial" pitchFamily="34" charset="0"/>
              </a:rPr>
              <a:t> / </a:t>
            </a:r>
            <a:r>
              <a:rPr lang="en-US" sz="1800" dirty="0" err="1">
                <a:solidFill>
                  <a:schemeClr val="tx1"/>
                </a:solidFill>
                <a:latin typeface="Arial" pitchFamily="34" charset="0"/>
                <a:cs typeface="Arial" pitchFamily="34" charset="0"/>
              </a:rPr>
              <a:t>O</a:t>
            </a:r>
            <a:r>
              <a:rPr lang="en-US" sz="1800" dirty="0" err="1" smtClean="0">
                <a:solidFill>
                  <a:schemeClr val="tx1"/>
                </a:solidFill>
                <a:latin typeface="Arial" pitchFamily="34" charset="0"/>
                <a:cs typeface="Arial" pitchFamily="34" charset="0"/>
              </a:rPr>
              <a:t>bjetivos</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Desempeño</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endParaRPr lang="en-US" sz="18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684212" y="685800"/>
            <a:ext cx="8534400" cy="504173"/>
          </a:xfrm>
        </p:spPr>
        <p:txBody>
          <a:bodyPr/>
          <a:lstStyle/>
          <a:p>
            <a:pPr algn="ctr">
              <a:buNone/>
            </a:pPr>
            <a:r>
              <a:rPr lang="en-US" b="1" dirty="0" smtClean="0">
                <a:solidFill>
                  <a:schemeClr val="tx1"/>
                </a:solidFill>
                <a:latin typeface="Arial" panose="020B0604020202020204" pitchFamily="34" charset="0"/>
                <a:cs typeface="Arial" panose="020B0604020202020204" pitchFamily="34" charset="0"/>
              </a:rPr>
              <a:t>                          </a:t>
            </a:r>
            <a:r>
              <a:rPr lang="en-US" sz="2400" b="1" dirty="0" smtClean="0">
                <a:solidFill>
                  <a:schemeClr val="tx1"/>
                </a:solidFill>
                <a:latin typeface="Arial" panose="020B0604020202020204" pitchFamily="34" charset="0"/>
                <a:cs typeface="Arial" panose="020B0604020202020204" pitchFamily="34" charset="0"/>
              </a:rPr>
              <a:t>Origen del </a:t>
            </a:r>
            <a:r>
              <a:rPr lang="en-US" sz="2400" b="1" dirty="0" err="1" smtClean="0">
                <a:solidFill>
                  <a:schemeClr val="tx1"/>
                </a:solidFill>
                <a:latin typeface="Arial" panose="020B0604020202020204" pitchFamily="34" charset="0"/>
                <a:cs typeface="Arial" panose="020B0604020202020204" pitchFamily="34" charset="0"/>
              </a:rPr>
              <a:t>Modelo</a:t>
            </a:r>
            <a:r>
              <a:rPr lang="en-US" sz="2400" b="1" dirty="0" smtClean="0">
                <a:solidFill>
                  <a:schemeClr val="tx1"/>
                </a:solidFill>
                <a:latin typeface="Arial" panose="020B0604020202020204" pitchFamily="34" charset="0"/>
                <a:cs typeface="Arial" panose="020B0604020202020204" pitchFamily="34" charset="0"/>
              </a:rPr>
              <a:t> ADDIE</a:t>
            </a:r>
            <a:endParaRPr lang="en-US" sz="2400" b="1"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8" y="1290181"/>
            <a:ext cx="11265618" cy="4516329"/>
          </a:xfrm>
        </p:spPr>
        <p:txBody>
          <a:bodyPr>
            <a:normAutofit fontScale="90000"/>
          </a:bodyPr>
          <a:lstStyle/>
          <a:p>
            <a:pPr algn="ctr">
              <a:lnSpc>
                <a:spcPct val="200000"/>
              </a:lnSpc>
            </a:pP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El </a:t>
            </a:r>
            <a:r>
              <a:rPr lang="en-US" sz="2000" dirty="0" err="1" smtClean="0">
                <a:solidFill>
                  <a:schemeClr val="tx1"/>
                </a:solidFill>
                <a:latin typeface="Arial" pitchFamily="34" charset="0"/>
                <a:cs typeface="Arial" pitchFamily="34" charset="0"/>
              </a:rPr>
              <a:t>aprendizaje</a:t>
            </a:r>
            <a:r>
              <a:rPr lang="en-US" sz="2000" dirty="0">
                <a:solidFill>
                  <a:schemeClr val="tx1"/>
                </a:solidFill>
                <a:latin typeface="Arial" pitchFamily="34" charset="0"/>
                <a:cs typeface="Arial" pitchFamily="34" charset="0"/>
              </a:rPr>
              <a:t>:</a:t>
            </a:r>
            <a:br>
              <a:rPr lang="en-US" sz="2000" dirty="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En base a </a:t>
            </a:r>
            <a:r>
              <a:rPr lang="en-US" sz="2000" dirty="0" err="1" smtClean="0">
                <a:solidFill>
                  <a:schemeClr val="tx1"/>
                </a:solidFill>
                <a:latin typeface="Arial" pitchFamily="34" charset="0"/>
                <a:cs typeface="Arial" pitchFamily="34" charset="0"/>
              </a:rPr>
              <a:t>experiencias</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a:t>
            </a:r>
            <a:r>
              <a:rPr lang="en-US" sz="2000" dirty="0" err="1">
                <a:solidFill>
                  <a:schemeClr val="tx1"/>
                </a:solidFill>
                <a:latin typeface="Arial" pitchFamily="34" charset="0"/>
                <a:cs typeface="Arial" pitchFamily="34" charset="0"/>
              </a:rPr>
              <a:t>S</a:t>
            </a:r>
            <a:r>
              <a:rPr lang="en-US" sz="2000" dirty="0" err="1" smtClean="0">
                <a:solidFill>
                  <a:schemeClr val="tx1"/>
                </a:solidFill>
                <a:latin typeface="Arial" pitchFamily="34" charset="0"/>
                <a:cs typeface="Arial" pitchFamily="34" charset="0"/>
              </a:rPr>
              <a:t>ignificativo</a:t>
            </a:r>
            <a:r>
              <a:rPr lang="en-US" sz="2000" dirty="0" smtClean="0">
                <a:solidFill>
                  <a:schemeClr val="tx1"/>
                </a:solidFill>
                <a:latin typeface="Arial" pitchFamily="34" charset="0"/>
                <a:cs typeface="Arial" pitchFamily="34" charset="0"/>
              </a:rPr>
              <a:t> y </a:t>
            </a:r>
            <a:r>
              <a:rPr lang="en-US" sz="2000" dirty="0" err="1" smtClean="0">
                <a:solidFill>
                  <a:schemeClr val="tx1"/>
                </a:solidFill>
                <a:latin typeface="Arial" pitchFamily="34" charset="0"/>
                <a:cs typeface="Arial" pitchFamily="34" charset="0"/>
              </a:rPr>
              <a:t>holístico</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I</a:t>
            </a:r>
            <a:r>
              <a:rPr lang="en-US" sz="2000" dirty="0" err="1" smtClean="0">
                <a:solidFill>
                  <a:schemeClr val="tx1"/>
                </a:solidFill>
                <a:latin typeface="Arial" pitchFamily="34" charset="0"/>
                <a:cs typeface="Arial" pitchFamily="34" charset="0"/>
              </a:rPr>
              <a:t>ntegracion</a:t>
            </a:r>
            <a:r>
              <a:rPr lang="en-US" sz="2000" dirty="0" smtClean="0">
                <a:solidFill>
                  <a:schemeClr val="tx1"/>
                </a:solidFill>
                <a:latin typeface="Arial" pitchFamily="34" charset="0"/>
                <a:cs typeface="Arial" pitchFamily="34" charset="0"/>
              </a:rPr>
              <a:t> de </a:t>
            </a:r>
            <a:r>
              <a:rPr lang="en-US" sz="2000" dirty="0" err="1" smtClean="0">
                <a:solidFill>
                  <a:schemeClr val="tx1"/>
                </a:solidFill>
                <a:latin typeface="Arial" pitchFamily="34" charset="0"/>
                <a:cs typeface="Arial" pitchFamily="34" charset="0"/>
              </a:rPr>
              <a:t>múltiples</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perspectivas</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colaborativas</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a:t>
            </a:r>
            <a:r>
              <a:rPr lang="en-US" sz="2000" dirty="0" err="1">
                <a:solidFill>
                  <a:schemeClr val="tx1"/>
                </a:solidFill>
                <a:latin typeface="Arial" pitchFamily="34" charset="0"/>
                <a:cs typeface="Arial" pitchFamily="34" charset="0"/>
              </a:rPr>
              <a:t>S</a:t>
            </a:r>
            <a:r>
              <a:rPr lang="en-US" sz="2000" dirty="0" err="1" smtClean="0">
                <a:solidFill>
                  <a:schemeClr val="tx1"/>
                </a:solidFill>
                <a:latin typeface="Arial" pitchFamily="34" charset="0"/>
                <a:cs typeface="Arial" pitchFamily="34" charset="0"/>
              </a:rPr>
              <a:t>upone</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una</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modificación</a:t>
            </a:r>
            <a:r>
              <a:rPr lang="en-US" sz="2000" dirty="0" smtClean="0">
                <a:solidFill>
                  <a:schemeClr val="tx1"/>
                </a:solidFill>
                <a:latin typeface="Arial" pitchFamily="34" charset="0"/>
                <a:cs typeface="Arial" pitchFamily="34" charset="0"/>
              </a:rPr>
              <a:t> de las </a:t>
            </a:r>
            <a:r>
              <a:rPr lang="en-US" sz="2000" dirty="0" err="1" smtClean="0">
                <a:solidFill>
                  <a:schemeClr val="tx1"/>
                </a:solidFill>
                <a:latin typeface="Arial" pitchFamily="34" charset="0"/>
                <a:cs typeface="Arial" pitchFamily="34" charset="0"/>
              </a:rPr>
              <a:t>representaciones</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mentales</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5" name="Content Placeholder 4"/>
          <p:cNvSpPr>
            <a:spLocks noGrp="1"/>
          </p:cNvSpPr>
          <p:nvPr>
            <p:ph idx="1"/>
          </p:nvPr>
        </p:nvSpPr>
        <p:spPr>
          <a:xfrm>
            <a:off x="1034941" y="284968"/>
            <a:ext cx="8534400" cy="854901"/>
          </a:xfrm>
        </p:spPr>
        <p:txBody>
          <a:bodyPr>
            <a:normAutofit/>
          </a:bodyPr>
          <a:lstStyle/>
          <a:p>
            <a:pPr marL="0" indent="0" algn="ctr">
              <a:buNone/>
            </a:pP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Teoria</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Constructivista</a:t>
            </a:r>
            <a:r>
              <a:rPr lang="en-US" sz="2800" b="1" dirty="0" smtClean="0">
                <a:latin typeface="Arial" panose="020B0604020202020204" pitchFamily="34" charset="0"/>
                <a:cs typeface="Arial" panose="020B0604020202020204" pitchFamily="34" charset="0"/>
              </a:rPr>
              <a:t>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0637652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790" y="1614291"/>
            <a:ext cx="8534400" cy="5035462"/>
          </a:xfrm>
        </p:spPr>
        <p:txBody>
          <a:bodyPr>
            <a:normAutofit/>
          </a:bodyPr>
          <a:lstStyle/>
          <a:p>
            <a:pPr algn="ctr">
              <a:lnSpc>
                <a:spcPct val="200000"/>
              </a:lnSpc>
            </a:pPr>
            <a:r>
              <a:rPr lang="en-US" sz="1800" b="1" dirty="0" smtClean="0">
                <a:solidFill>
                  <a:schemeClr val="tx1"/>
                </a:solidFill>
                <a:latin typeface="Arial" panose="020B0604020202020204" pitchFamily="34" charset="0"/>
                <a:cs typeface="Arial" panose="020B0604020202020204" pitchFamily="34" charset="0"/>
              </a:rPr>
              <a:t>-</a:t>
            </a:r>
            <a:r>
              <a:rPr lang="en-US" b="1" dirty="0" smtClean="0">
                <a:solidFill>
                  <a:schemeClr val="tx1"/>
                </a:solidFill>
                <a:latin typeface="Arial" panose="020B0604020202020204" pitchFamily="34" charset="0"/>
                <a:cs typeface="Arial" panose="020B0604020202020204" pitchFamily="34" charset="0"/>
              </a:rPr>
              <a:t> </a:t>
            </a:r>
            <a:r>
              <a:rPr lang="en-US" sz="1800" b="1" dirty="0">
                <a:solidFill>
                  <a:schemeClr val="tx1"/>
                </a:solidFill>
                <a:latin typeface="Arial" panose="020B0604020202020204" pitchFamily="34" charset="0"/>
                <a:cs typeface="Arial" panose="020B0604020202020204" pitchFamily="34" charset="0"/>
              </a:rPr>
              <a:t>L</a:t>
            </a:r>
            <a:r>
              <a:rPr lang="en-US" sz="1800" b="1" dirty="0" smtClean="0">
                <a:solidFill>
                  <a:schemeClr val="tx1"/>
                </a:solidFill>
                <a:latin typeface="Arial" panose="020B0604020202020204" pitchFamily="34" charset="0"/>
                <a:cs typeface="Arial" panose="020B0604020202020204" pitchFamily="34" charset="0"/>
              </a:rPr>
              <a:t>a </a:t>
            </a:r>
            <a:r>
              <a:rPr lang="en-US" sz="1800" b="1" dirty="0" err="1" smtClean="0">
                <a:solidFill>
                  <a:schemeClr val="tx1"/>
                </a:solidFill>
                <a:latin typeface="Arial" panose="020B0604020202020204" pitchFamily="34" charset="0"/>
                <a:cs typeface="Arial" panose="020B0604020202020204" pitchFamily="34" charset="0"/>
              </a:rPr>
              <a:t>importancia</a:t>
            </a:r>
            <a:r>
              <a:rPr lang="en-US" sz="1800" b="1" dirty="0" smtClean="0">
                <a:solidFill>
                  <a:schemeClr val="tx1"/>
                </a:solidFill>
                <a:latin typeface="Arial" panose="020B0604020202020204" pitchFamily="34" charset="0"/>
                <a:cs typeface="Arial" panose="020B0604020202020204" pitchFamily="34" charset="0"/>
              </a:rPr>
              <a:t> de los </a:t>
            </a:r>
            <a:r>
              <a:rPr lang="en-US" sz="1800" b="1" dirty="0" err="1" smtClean="0">
                <a:solidFill>
                  <a:schemeClr val="tx1"/>
                </a:solidFill>
                <a:latin typeface="Arial" panose="020B0604020202020204" pitchFamily="34" charset="0"/>
                <a:cs typeface="Arial" panose="020B0604020202020204" pitchFamily="34" charset="0"/>
              </a:rPr>
              <a:t>conocimientos</a:t>
            </a: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previos</a:t>
            </a:r>
            <a:r>
              <a:rPr lang="en-US" sz="1800" b="1" dirty="0" smtClean="0">
                <a:solidFill>
                  <a:schemeClr val="tx1"/>
                </a:solidFill>
                <a:latin typeface="Arial" panose="020B0604020202020204" pitchFamily="34" charset="0"/>
                <a:cs typeface="Arial" panose="020B0604020202020204" pitchFamily="34" charset="0"/>
              </a:rPr>
              <a:t/>
            </a:r>
            <a:br>
              <a:rPr lang="en-US" sz="1800" b="1" dirty="0" smtClean="0">
                <a:solidFill>
                  <a:schemeClr val="tx1"/>
                </a:solidFill>
                <a:latin typeface="Arial" panose="020B0604020202020204" pitchFamily="34" charset="0"/>
                <a:cs typeface="Arial" panose="020B0604020202020204" pitchFamily="34" charset="0"/>
              </a:rPr>
            </a:b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Importancia</a:t>
            </a:r>
            <a:r>
              <a:rPr lang="en-US" sz="1800" b="1" dirty="0" smtClean="0">
                <a:solidFill>
                  <a:schemeClr val="tx1"/>
                </a:solidFill>
                <a:latin typeface="Arial" panose="020B0604020202020204" pitchFamily="34" charset="0"/>
                <a:cs typeface="Arial" panose="020B0604020202020204" pitchFamily="34" charset="0"/>
              </a:rPr>
              <a:t> de la </a:t>
            </a:r>
            <a:r>
              <a:rPr lang="en-US" sz="1800" b="1" dirty="0" err="1" smtClean="0">
                <a:solidFill>
                  <a:schemeClr val="tx1"/>
                </a:solidFill>
                <a:latin typeface="Arial" panose="020B0604020202020204" pitchFamily="34" charset="0"/>
                <a:cs typeface="Arial" panose="020B0604020202020204" pitchFamily="34" charset="0"/>
              </a:rPr>
              <a:t>búsqueda</a:t>
            </a:r>
            <a:r>
              <a:rPr lang="en-US" sz="1800" b="1" dirty="0" smtClean="0">
                <a:solidFill>
                  <a:schemeClr val="tx1"/>
                </a:solidFill>
                <a:latin typeface="Arial" panose="020B0604020202020204" pitchFamily="34" charset="0"/>
                <a:cs typeface="Arial" panose="020B0604020202020204" pitchFamily="34" charset="0"/>
              </a:rPr>
              <a:t> y </a:t>
            </a:r>
            <a:r>
              <a:rPr lang="en-US" sz="1800" b="1" dirty="0" err="1" smtClean="0">
                <a:solidFill>
                  <a:schemeClr val="tx1"/>
                </a:solidFill>
                <a:latin typeface="Arial" panose="020B0604020202020204" pitchFamily="34" charset="0"/>
                <a:cs typeface="Arial" panose="020B0604020202020204" pitchFamily="34" charset="0"/>
              </a:rPr>
              <a:t>seleccion</a:t>
            </a:r>
            <a:r>
              <a:rPr lang="en-US" sz="1800" b="1" dirty="0" smtClean="0">
                <a:solidFill>
                  <a:schemeClr val="tx1"/>
                </a:solidFill>
                <a:latin typeface="Arial" panose="020B0604020202020204" pitchFamily="34" charset="0"/>
                <a:cs typeface="Arial" panose="020B0604020202020204" pitchFamily="34" charset="0"/>
              </a:rPr>
              <a:t> de la </a:t>
            </a:r>
            <a:r>
              <a:rPr lang="en-US" sz="1800" b="1" dirty="0" err="1" smtClean="0">
                <a:solidFill>
                  <a:schemeClr val="tx1"/>
                </a:solidFill>
                <a:latin typeface="Arial" panose="020B0604020202020204" pitchFamily="34" charset="0"/>
                <a:cs typeface="Arial" panose="020B0604020202020204" pitchFamily="34" charset="0"/>
              </a:rPr>
              <a:t>información</a:t>
            </a: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relevante</a:t>
            </a:r>
            <a:r>
              <a:rPr lang="en-US" sz="1800" b="1" dirty="0" smtClean="0">
                <a:solidFill>
                  <a:schemeClr val="tx1"/>
                </a:solidFill>
                <a:latin typeface="Arial" panose="020B0604020202020204" pitchFamily="34" charset="0"/>
                <a:cs typeface="Arial" panose="020B0604020202020204" pitchFamily="34" charset="0"/>
              </a:rPr>
              <a:t/>
            </a:r>
            <a:br>
              <a:rPr lang="en-US" sz="1800" b="1" dirty="0" smtClean="0">
                <a:solidFill>
                  <a:schemeClr val="tx1"/>
                </a:solidFill>
                <a:latin typeface="Arial" panose="020B0604020202020204" pitchFamily="34" charset="0"/>
                <a:cs typeface="Arial" panose="020B0604020202020204" pitchFamily="34" charset="0"/>
              </a:rPr>
            </a:br>
            <a:r>
              <a:rPr lang="en-US" sz="1800" b="1" dirty="0" smtClean="0">
                <a:solidFill>
                  <a:schemeClr val="tx1"/>
                </a:solidFill>
                <a:latin typeface="Arial" panose="020B0604020202020204" pitchFamily="34" charset="0"/>
                <a:cs typeface="Arial" panose="020B0604020202020204" pitchFamily="34" charset="0"/>
              </a:rPr>
              <a:t>- </a:t>
            </a:r>
            <a:r>
              <a:rPr lang="en-US" sz="1800" b="1" dirty="0" err="1">
                <a:solidFill>
                  <a:schemeClr val="tx1"/>
                </a:solidFill>
                <a:latin typeface="Arial" panose="020B0604020202020204" pitchFamily="34" charset="0"/>
                <a:cs typeface="Arial" panose="020B0604020202020204" pitchFamily="34" charset="0"/>
              </a:rPr>
              <a:t>C</a:t>
            </a:r>
            <a:r>
              <a:rPr lang="en-US" sz="1800" b="1" dirty="0" err="1" smtClean="0">
                <a:solidFill>
                  <a:schemeClr val="tx1"/>
                </a:solidFill>
                <a:latin typeface="Arial" panose="020B0604020202020204" pitchFamily="34" charset="0"/>
                <a:cs typeface="Arial" panose="020B0604020202020204" pitchFamily="34" charset="0"/>
              </a:rPr>
              <a:t>reacion</a:t>
            </a:r>
            <a:r>
              <a:rPr lang="en-US" sz="1800" b="1" dirty="0" smtClean="0">
                <a:solidFill>
                  <a:schemeClr val="tx1"/>
                </a:solidFill>
                <a:latin typeface="Arial" panose="020B0604020202020204" pitchFamily="34" charset="0"/>
                <a:cs typeface="Arial" panose="020B0604020202020204" pitchFamily="34" charset="0"/>
              </a:rPr>
              <a:t> de </a:t>
            </a:r>
            <a:r>
              <a:rPr lang="en-US" sz="1800" b="1" dirty="0" err="1" smtClean="0">
                <a:solidFill>
                  <a:schemeClr val="tx1"/>
                </a:solidFill>
                <a:latin typeface="Arial" panose="020B0604020202020204" pitchFamily="34" charset="0"/>
                <a:cs typeface="Arial" panose="020B0604020202020204" pitchFamily="34" charset="0"/>
              </a:rPr>
              <a:t>entornos</a:t>
            </a:r>
            <a:r>
              <a:rPr lang="en-US" sz="1800" b="1" dirty="0" smtClean="0">
                <a:solidFill>
                  <a:schemeClr val="tx1"/>
                </a:solidFill>
                <a:latin typeface="Arial" panose="020B0604020202020204" pitchFamily="34" charset="0"/>
                <a:cs typeface="Arial" panose="020B0604020202020204" pitchFamily="34" charset="0"/>
              </a:rPr>
              <a:t> y </a:t>
            </a:r>
            <a:r>
              <a:rPr lang="en-US" sz="1800" b="1" dirty="0" err="1" smtClean="0">
                <a:solidFill>
                  <a:schemeClr val="tx1"/>
                </a:solidFill>
                <a:latin typeface="Arial" panose="020B0604020202020204" pitchFamily="34" charset="0"/>
                <a:cs typeface="Arial" panose="020B0604020202020204" pitchFamily="34" charset="0"/>
              </a:rPr>
              <a:t>ambientes</a:t>
            </a:r>
            <a:r>
              <a:rPr lang="en-US" sz="1800" b="1" dirty="0" smtClean="0">
                <a:solidFill>
                  <a:schemeClr val="tx1"/>
                </a:solidFill>
                <a:latin typeface="Arial" panose="020B0604020202020204" pitchFamily="34" charset="0"/>
                <a:cs typeface="Arial" panose="020B0604020202020204" pitchFamily="34" charset="0"/>
              </a:rPr>
              <a:t> de </a:t>
            </a:r>
            <a:r>
              <a:rPr lang="en-US" sz="1800" b="1" dirty="0" err="1" smtClean="0">
                <a:solidFill>
                  <a:schemeClr val="tx1"/>
                </a:solidFill>
                <a:latin typeface="Arial" panose="020B0604020202020204" pitchFamily="34" charset="0"/>
                <a:cs typeface="Arial" panose="020B0604020202020204" pitchFamily="34" charset="0"/>
              </a:rPr>
              <a:t>aprendizajes</a:t>
            </a: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naturales</a:t>
            </a:r>
            <a:r>
              <a:rPr lang="en-US" sz="1800" b="1" dirty="0" smtClean="0">
                <a:solidFill>
                  <a:schemeClr val="tx1"/>
                </a:solidFill>
                <a:latin typeface="Arial" panose="020B0604020202020204" pitchFamily="34" charset="0"/>
                <a:cs typeface="Arial" panose="020B0604020202020204" pitchFamily="34" charset="0"/>
              </a:rPr>
              <a:t> y </a:t>
            </a:r>
            <a:r>
              <a:rPr lang="en-US" sz="1800" b="1" dirty="0" err="1" smtClean="0">
                <a:solidFill>
                  <a:schemeClr val="tx1"/>
                </a:solidFill>
                <a:latin typeface="Arial" panose="020B0604020202020204" pitchFamily="34" charset="0"/>
                <a:cs typeface="Arial" panose="020B0604020202020204" pitchFamily="34" charset="0"/>
              </a:rPr>
              <a:t>motivadores</a:t>
            </a:r>
            <a:r>
              <a:rPr lang="en-US" sz="1800" b="1" dirty="0" smtClean="0">
                <a:solidFill>
                  <a:schemeClr val="tx1"/>
                </a:solidFill>
                <a:latin typeface="Arial" panose="020B0604020202020204" pitchFamily="34" charset="0"/>
                <a:cs typeface="Arial" panose="020B0604020202020204" pitchFamily="34" charset="0"/>
              </a:rPr>
              <a:t/>
            </a:r>
            <a:br>
              <a:rPr lang="en-US" sz="1800" b="1" dirty="0" smtClean="0">
                <a:solidFill>
                  <a:schemeClr val="tx1"/>
                </a:solidFill>
                <a:latin typeface="Arial" panose="020B0604020202020204" pitchFamily="34" charset="0"/>
                <a:cs typeface="Arial" panose="020B0604020202020204" pitchFamily="34" charset="0"/>
              </a:rPr>
            </a:b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Fomentar</a:t>
            </a: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metodologías</a:t>
            </a: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dirigidas</a:t>
            </a:r>
            <a:r>
              <a:rPr lang="en-US" sz="1800" b="1" dirty="0" smtClean="0">
                <a:solidFill>
                  <a:schemeClr val="tx1"/>
                </a:solidFill>
                <a:latin typeface="Arial" panose="020B0604020202020204" pitchFamily="34" charset="0"/>
                <a:cs typeface="Arial" panose="020B0604020202020204" pitchFamily="34" charset="0"/>
              </a:rPr>
              <a:t> al </a:t>
            </a:r>
            <a:r>
              <a:rPr lang="en-US" sz="1800" b="1" dirty="0" err="1" smtClean="0">
                <a:solidFill>
                  <a:schemeClr val="tx1"/>
                </a:solidFill>
                <a:latin typeface="Arial" panose="020B0604020202020204" pitchFamily="34" charset="0"/>
                <a:cs typeface="Arial" panose="020B0604020202020204" pitchFamily="34" charset="0"/>
              </a:rPr>
              <a:t>aprendizaje</a:t>
            </a: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significativ</a:t>
            </a:r>
            <a:r>
              <a:rPr lang="en-US" sz="1800" b="1" dirty="0" err="1" smtClean="0">
                <a:solidFill>
                  <a:schemeClr val="tx1"/>
                </a:solidFill>
              </a:rPr>
              <a:t>o</a:t>
            </a:r>
            <a:r>
              <a:rPr lang="en-US" sz="1800" b="1" dirty="0" smtClean="0">
                <a:solidFill>
                  <a:schemeClr val="tx1"/>
                </a:solidFill>
              </a:rPr>
              <a:t/>
            </a:r>
            <a:br>
              <a:rPr lang="en-US" sz="1800" b="1" dirty="0" smtClean="0">
                <a:solidFill>
                  <a:schemeClr val="tx1"/>
                </a:solidFill>
              </a:rPr>
            </a:b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Potenciar</a:t>
            </a:r>
            <a:r>
              <a:rPr lang="en-US" sz="1800" b="1" dirty="0" smtClean="0">
                <a:solidFill>
                  <a:schemeClr val="tx1"/>
                </a:solidFill>
                <a:latin typeface="Arial" panose="020B0604020202020204" pitchFamily="34" charset="0"/>
                <a:cs typeface="Arial" panose="020B0604020202020204" pitchFamily="34" charset="0"/>
              </a:rPr>
              <a:t> el </a:t>
            </a:r>
            <a:r>
              <a:rPr lang="en-US" sz="1800" b="1" dirty="0" err="1" smtClean="0">
                <a:solidFill>
                  <a:schemeClr val="tx1"/>
                </a:solidFill>
                <a:latin typeface="Arial" panose="020B0604020202020204" pitchFamily="34" charset="0"/>
                <a:cs typeface="Arial" panose="020B0604020202020204" pitchFamily="34" charset="0"/>
              </a:rPr>
              <a:t>aprendizaje</a:t>
            </a:r>
            <a:r>
              <a:rPr lang="en-US" sz="1800" b="1" dirty="0" smtClean="0">
                <a:solidFill>
                  <a:schemeClr val="tx1"/>
                </a:solidFill>
                <a:latin typeface="Arial" panose="020B0604020202020204" pitchFamily="34" charset="0"/>
                <a:cs typeface="Arial" panose="020B0604020202020204" pitchFamily="34" charset="0"/>
              </a:rPr>
              <a:t> </a:t>
            </a:r>
            <a:r>
              <a:rPr lang="en-US" sz="1800" b="1" dirty="0" err="1" smtClean="0">
                <a:solidFill>
                  <a:schemeClr val="tx1"/>
                </a:solidFill>
                <a:latin typeface="Arial" panose="020B0604020202020204" pitchFamily="34" charset="0"/>
                <a:cs typeface="Arial" panose="020B0604020202020204" pitchFamily="34" charset="0"/>
              </a:rPr>
              <a:t>colaborativo</a:t>
            </a:r>
            <a:r>
              <a:rPr lang="en-US" sz="1800" b="1" dirty="0" smtClean="0">
                <a:solidFill>
                  <a:schemeClr val="tx1"/>
                </a:solidFill>
                <a:latin typeface="Arial" panose="020B0604020202020204" pitchFamily="34" charset="0"/>
                <a:cs typeface="Arial" panose="020B0604020202020204" pitchFamily="34" charset="0"/>
              </a:rPr>
              <a:t> </a:t>
            </a:r>
            <a:endParaRPr lang="en-US"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72103" y="435279"/>
            <a:ext cx="8534400" cy="529225"/>
          </a:xfrm>
        </p:spPr>
        <p:txBody>
          <a:bodyPr>
            <a:normAutofit/>
          </a:bodyPr>
          <a:lstStyle/>
          <a:p>
            <a:pPr marL="0" indent="0" algn="ctr">
              <a:buNone/>
            </a:pPr>
            <a:r>
              <a:rPr lang="en-US" sz="2800" b="1" dirty="0" smtClean="0"/>
              <a:t>            </a:t>
            </a:r>
            <a:r>
              <a:rPr lang="en-US" sz="2800" b="1" dirty="0" err="1" smtClean="0">
                <a:latin typeface="Arial" panose="020B0604020202020204" pitchFamily="34" charset="0"/>
                <a:cs typeface="Arial" panose="020B0604020202020204" pitchFamily="34" charset="0"/>
              </a:rPr>
              <a:t>Metodologías</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Constructivistas</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888051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662" y="5796766"/>
            <a:ext cx="8534400" cy="395265"/>
          </a:xfrm>
        </p:spPr>
        <p:txBody>
          <a:bodyPr>
            <a:normAutofit fontScale="90000"/>
          </a:bodyPr>
          <a:lstStyle/>
          <a:p>
            <a:endParaRPr lang="en-US" dirty="0"/>
          </a:p>
        </p:txBody>
      </p:sp>
      <p:sp>
        <p:nvSpPr>
          <p:cNvPr id="3" name="Content Placeholder 2"/>
          <p:cNvSpPr>
            <a:spLocks noGrp="1"/>
          </p:cNvSpPr>
          <p:nvPr>
            <p:ph idx="1"/>
          </p:nvPr>
        </p:nvSpPr>
        <p:spPr>
          <a:xfrm>
            <a:off x="158118" y="209810"/>
            <a:ext cx="10651843" cy="1669093"/>
          </a:xfrm>
        </p:spPr>
        <p:txBody>
          <a:bodyPr/>
          <a:lstStyle/>
          <a:p>
            <a:pPr marL="0" indent="0" algn="ctr">
              <a:buNone/>
            </a:pPr>
            <a:r>
              <a:rPr lang="en-US" sz="2800" b="1" dirty="0" smtClean="0">
                <a:solidFill>
                  <a:schemeClr val="tx1"/>
                </a:solidFill>
              </a:rPr>
              <a:t>Lev </a:t>
            </a:r>
            <a:r>
              <a:rPr lang="en-US" sz="2800" b="1" dirty="0" err="1" smtClean="0">
                <a:solidFill>
                  <a:schemeClr val="tx1"/>
                </a:solidFill>
              </a:rPr>
              <a:t>Vigotsky</a:t>
            </a:r>
            <a:endParaRPr lang="en-US" sz="2800" b="1" dirty="0" smtClean="0">
              <a:solidFill>
                <a:schemeClr val="tx1"/>
              </a:solidFill>
            </a:endParaRPr>
          </a:p>
          <a:p>
            <a:pPr marL="0" indent="0">
              <a:buNone/>
            </a:pPr>
            <a:endParaRPr lang="en-US" dirty="0"/>
          </a:p>
        </p:txBody>
      </p:sp>
      <p:sp>
        <p:nvSpPr>
          <p:cNvPr id="4" name="Flowchart: Alternate Process 3"/>
          <p:cNvSpPr/>
          <p:nvPr/>
        </p:nvSpPr>
        <p:spPr>
          <a:xfrm>
            <a:off x="158118" y="1295267"/>
            <a:ext cx="1628383" cy="94884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Aprendizaje</a:t>
            </a:r>
            <a:r>
              <a:rPr lang="en-US" sz="1600" dirty="0" smtClean="0">
                <a:solidFill>
                  <a:schemeClr val="tx1"/>
                </a:solidFill>
              </a:rPr>
              <a:t> sociocultural</a:t>
            </a:r>
            <a:endParaRPr lang="en-US" sz="1600" dirty="0">
              <a:solidFill>
                <a:schemeClr val="tx1"/>
              </a:solidFill>
            </a:endParaRPr>
          </a:p>
        </p:txBody>
      </p:sp>
      <p:sp>
        <p:nvSpPr>
          <p:cNvPr id="5" name="Flowchart: Alternate Process 4"/>
          <p:cNvSpPr/>
          <p:nvPr/>
        </p:nvSpPr>
        <p:spPr>
          <a:xfrm>
            <a:off x="1954596" y="2239416"/>
            <a:ext cx="1693106" cy="9582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Nivel</a:t>
            </a:r>
            <a:r>
              <a:rPr lang="en-US" sz="1600" dirty="0" smtClean="0">
                <a:solidFill>
                  <a:schemeClr val="tx1"/>
                </a:solidFill>
              </a:rPr>
              <a:t> </a:t>
            </a:r>
            <a:r>
              <a:rPr lang="en-US" sz="1600" dirty="0" err="1" smtClean="0">
                <a:solidFill>
                  <a:schemeClr val="tx1"/>
                </a:solidFill>
              </a:rPr>
              <a:t>evolutivo</a:t>
            </a:r>
            <a:r>
              <a:rPr lang="en-US" sz="1600" dirty="0" smtClean="0">
                <a:solidFill>
                  <a:schemeClr val="tx1"/>
                </a:solidFill>
              </a:rPr>
              <a:t> real</a:t>
            </a:r>
            <a:endParaRPr lang="en-US" sz="1600" dirty="0">
              <a:solidFill>
                <a:schemeClr val="tx1"/>
              </a:solidFill>
            </a:endParaRPr>
          </a:p>
        </p:txBody>
      </p:sp>
      <p:sp>
        <p:nvSpPr>
          <p:cNvPr id="6" name="Flowchart: Alternate Process 5"/>
          <p:cNvSpPr/>
          <p:nvPr/>
        </p:nvSpPr>
        <p:spPr>
          <a:xfrm>
            <a:off x="3774234" y="3197658"/>
            <a:ext cx="1709805" cy="9582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Desarrollo</a:t>
            </a:r>
            <a:r>
              <a:rPr lang="en-US" sz="1600" dirty="0" smtClean="0">
                <a:solidFill>
                  <a:schemeClr val="tx1"/>
                </a:solidFill>
              </a:rPr>
              <a:t> mental</a:t>
            </a:r>
            <a:endParaRPr lang="en-US" sz="1600" dirty="0">
              <a:solidFill>
                <a:schemeClr val="tx1"/>
              </a:solidFill>
            </a:endParaRPr>
          </a:p>
        </p:txBody>
      </p:sp>
      <p:sp>
        <p:nvSpPr>
          <p:cNvPr id="7" name="Flowchart: Alternate Process 6"/>
          <p:cNvSpPr/>
          <p:nvPr/>
        </p:nvSpPr>
        <p:spPr>
          <a:xfrm>
            <a:off x="5711322" y="4155900"/>
            <a:ext cx="1603335" cy="91283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Funciones</a:t>
            </a:r>
            <a:r>
              <a:rPr lang="en-US" sz="1600" dirty="0" smtClean="0">
                <a:solidFill>
                  <a:schemeClr val="tx1"/>
                </a:solidFill>
              </a:rPr>
              <a:t> </a:t>
            </a:r>
            <a:r>
              <a:rPr lang="en-US" sz="1600" dirty="0" err="1" smtClean="0">
                <a:solidFill>
                  <a:schemeClr val="tx1"/>
                </a:solidFill>
              </a:rPr>
              <a:t>mentales</a:t>
            </a:r>
            <a:endParaRPr lang="en-US" sz="1600" dirty="0">
              <a:solidFill>
                <a:schemeClr val="tx1"/>
              </a:solidFill>
            </a:endParaRPr>
          </a:p>
        </p:txBody>
      </p:sp>
      <p:sp>
        <p:nvSpPr>
          <p:cNvPr id="8" name="Flowchart: Alternate Process 7"/>
          <p:cNvSpPr/>
          <p:nvPr/>
        </p:nvSpPr>
        <p:spPr>
          <a:xfrm>
            <a:off x="7540669" y="5079998"/>
            <a:ext cx="1891429"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Zona</a:t>
            </a:r>
            <a:r>
              <a:rPr lang="en-US" sz="1600" dirty="0" smtClean="0">
                <a:solidFill>
                  <a:schemeClr val="tx1"/>
                </a:solidFill>
              </a:rPr>
              <a:t> de </a:t>
            </a:r>
            <a:r>
              <a:rPr lang="en-US" sz="1600" dirty="0" err="1" smtClean="0">
                <a:solidFill>
                  <a:schemeClr val="tx1"/>
                </a:solidFill>
              </a:rPr>
              <a:t>desarrollo</a:t>
            </a:r>
            <a:r>
              <a:rPr lang="en-US" sz="1600" dirty="0" smtClean="0">
                <a:solidFill>
                  <a:schemeClr val="tx1"/>
                </a:solidFill>
              </a:rPr>
              <a:t> </a:t>
            </a:r>
            <a:r>
              <a:rPr lang="en-US" sz="1600" dirty="0" err="1" smtClean="0">
                <a:solidFill>
                  <a:schemeClr val="tx1"/>
                </a:solidFill>
              </a:rPr>
              <a:t>próximo</a:t>
            </a:r>
            <a:endParaRPr lang="en-US" sz="1600" dirty="0">
              <a:solidFill>
                <a:schemeClr val="tx1"/>
              </a:solidFill>
            </a:endParaRPr>
          </a:p>
        </p:txBody>
      </p:sp>
      <p:sp>
        <p:nvSpPr>
          <p:cNvPr id="9" name="Flowchart: Alternate Process 8"/>
          <p:cNvSpPr/>
          <p:nvPr/>
        </p:nvSpPr>
        <p:spPr>
          <a:xfrm>
            <a:off x="9901824" y="5699342"/>
            <a:ext cx="1897694" cy="96450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Desarrollo</a:t>
            </a:r>
            <a:r>
              <a:rPr lang="en-US" sz="1600" dirty="0" smtClean="0">
                <a:solidFill>
                  <a:schemeClr val="tx1"/>
                </a:solidFill>
              </a:rPr>
              <a:t> </a:t>
            </a:r>
            <a:r>
              <a:rPr lang="en-US" sz="1600" dirty="0" err="1" smtClean="0">
                <a:solidFill>
                  <a:schemeClr val="tx1"/>
                </a:solidFill>
              </a:rPr>
              <a:t>potencial</a:t>
            </a:r>
            <a:endParaRPr lang="en-US" sz="1600" dirty="0">
              <a:solidFill>
                <a:schemeClr val="tx1"/>
              </a:solidFill>
            </a:endParaRPr>
          </a:p>
        </p:txBody>
      </p:sp>
      <p:sp>
        <p:nvSpPr>
          <p:cNvPr id="10" name="Circular Arrow 9"/>
          <p:cNvSpPr/>
          <p:nvPr/>
        </p:nvSpPr>
        <p:spPr>
          <a:xfrm>
            <a:off x="2669349" y="1534469"/>
            <a:ext cx="1457740" cy="1454539"/>
          </a:xfrm>
          <a:prstGeom prst="circular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ircular Arrow 10"/>
          <p:cNvSpPr/>
          <p:nvPr/>
        </p:nvSpPr>
        <p:spPr>
          <a:xfrm>
            <a:off x="4530550" y="2470388"/>
            <a:ext cx="1457740" cy="1425207"/>
          </a:xfrm>
          <a:prstGeom prst="circular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Circular Arrow 11"/>
          <p:cNvSpPr/>
          <p:nvPr/>
        </p:nvSpPr>
        <p:spPr>
          <a:xfrm>
            <a:off x="6858998" y="3428630"/>
            <a:ext cx="1457740" cy="1454539"/>
          </a:xfrm>
          <a:prstGeom prst="circular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ircular Arrow 12"/>
          <p:cNvSpPr/>
          <p:nvPr/>
        </p:nvSpPr>
        <p:spPr>
          <a:xfrm>
            <a:off x="8970408" y="4352728"/>
            <a:ext cx="1457740" cy="1454539"/>
          </a:xfrm>
          <a:prstGeom prst="circular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 name="Circular Arrow 13"/>
          <p:cNvSpPr/>
          <p:nvPr/>
        </p:nvSpPr>
        <p:spPr>
          <a:xfrm>
            <a:off x="1225726" y="567997"/>
            <a:ext cx="1457740" cy="1454539"/>
          </a:xfrm>
          <a:prstGeom prst="circular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215901046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9320" y="2010427"/>
            <a:ext cx="8717571" cy="4847573"/>
          </a:xfrm>
        </p:spPr>
        <p:txBody>
          <a:bodyPr/>
          <a:lstStyle/>
          <a:p>
            <a:endParaRPr lang="en-US" dirty="0"/>
          </a:p>
        </p:txBody>
      </p:sp>
      <p:sp>
        <p:nvSpPr>
          <p:cNvPr id="3" name="Content Placeholder 2"/>
          <p:cNvSpPr>
            <a:spLocks noGrp="1"/>
          </p:cNvSpPr>
          <p:nvPr>
            <p:ph idx="1"/>
          </p:nvPr>
        </p:nvSpPr>
        <p:spPr>
          <a:xfrm>
            <a:off x="1811554" y="685800"/>
            <a:ext cx="8534400" cy="479121"/>
          </a:xfrm>
        </p:spPr>
        <p:txBody>
          <a:bodyPr/>
          <a:lstStyle/>
          <a:p>
            <a:pPr marL="0" indent="0" algn="ctr">
              <a:buNone/>
            </a:pPr>
            <a:r>
              <a:rPr lang="en-US" b="1" dirty="0" smtClean="0">
                <a:solidFill>
                  <a:schemeClr val="tx1"/>
                </a:solidFill>
              </a:rPr>
              <a:t>Jean Piaget</a:t>
            </a:r>
            <a:endParaRPr lang="en-US" b="1" dirty="0">
              <a:solidFill>
                <a:schemeClr val="tx1"/>
              </a:solidFill>
            </a:endParaRPr>
          </a:p>
        </p:txBody>
      </p:sp>
      <p:graphicFrame>
        <p:nvGraphicFramePr>
          <p:cNvPr id="5" name="Diagram 4"/>
          <p:cNvGraphicFramePr/>
          <p:nvPr>
            <p:extLst>
              <p:ext uri="{D42A27DB-BD31-4B8C-83A1-F6EECF244321}">
                <p14:modId xmlns:p14="http://schemas.microsoft.com/office/powerpoint/2010/main" xmlns="" val="2004854821"/>
              </p:ext>
            </p:extLst>
          </p:nvPr>
        </p:nvGraphicFramePr>
        <p:xfrm>
          <a:off x="2032000" y="275573"/>
          <a:ext cx="8128000" cy="58627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3517330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26093"/>
            <a:ext cx="8596668" cy="450937"/>
          </a:xfrm>
        </p:spPr>
        <p:txBody>
          <a:bodyPr>
            <a:normAutofit fontScale="90000"/>
          </a:bodyPr>
          <a:lstStyle/>
          <a:p>
            <a:pPr algn="ctr"/>
            <a:r>
              <a:rPr lang="en-US" b="1" dirty="0" err="1" smtClean="0">
                <a:solidFill>
                  <a:schemeClr val="tx1"/>
                </a:solidFill>
              </a:rPr>
              <a:t>Teoria</a:t>
            </a:r>
            <a:r>
              <a:rPr lang="en-US" b="1" dirty="0" smtClean="0">
                <a:solidFill>
                  <a:schemeClr val="tx1"/>
                </a:solidFill>
              </a:rPr>
              <a:t> </a:t>
            </a:r>
            <a:r>
              <a:rPr lang="en-US" b="1" dirty="0" err="1" smtClean="0">
                <a:solidFill>
                  <a:schemeClr val="tx1"/>
                </a:solidFill>
              </a:rPr>
              <a:t>Conectivista</a:t>
            </a:r>
            <a:endParaRPr lang="en-US" b="1" dirty="0">
              <a:solidFill>
                <a:schemeClr val="tx1"/>
              </a:solidFill>
            </a:endParaRPr>
          </a:p>
        </p:txBody>
      </p:sp>
      <p:sp>
        <p:nvSpPr>
          <p:cNvPr id="3" name="Content Placeholder 2"/>
          <p:cNvSpPr>
            <a:spLocks noGrp="1"/>
          </p:cNvSpPr>
          <p:nvPr>
            <p:ph idx="1"/>
          </p:nvPr>
        </p:nvSpPr>
        <p:spPr>
          <a:xfrm>
            <a:off x="677334" y="1127344"/>
            <a:ext cx="8596668" cy="4362874"/>
          </a:xfrm>
        </p:spPr>
        <p:txBody>
          <a:bodyPr/>
          <a:lstStyle/>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lgn="ctr">
              <a:lnSpc>
                <a:spcPct val="150000"/>
              </a:lnSpc>
              <a:buNone/>
            </a:pPr>
            <a:r>
              <a:rPr lang="en-US" b="1" dirty="0" smtClean="0">
                <a:latin typeface="Arial" panose="020B0604020202020204" pitchFamily="34" charset="0"/>
                <a:cs typeface="Arial" panose="020B0604020202020204" pitchFamily="34" charset="0"/>
              </a:rPr>
              <a:t> “El </a:t>
            </a:r>
            <a:r>
              <a:rPr lang="en-US" b="1" dirty="0" err="1">
                <a:latin typeface="Arial" panose="020B0604020202020204" pitchFamily="34" charset="0"/>
                <a:cs typeface="Arial" panose="020B0604020202020204" pitchFamily="34" charset="0"/>
              </a:rPr>
              <a:t>conocimiento</a:t>
            </a:r>
            <a:r>
              <a:rPr lang="en-US" b="1" dirty="0">
                <a:latin typeface="Arial" panose="020B0604020202020204" pitchFamily="34" charset="0"/>
                <a:cs typeface="Arial" panose="020B0604020202020204" pitchFamily="34" charset="0"/>
              </a:rPr>
              <a:t> personal, se </a:t>
            </a:r>
            <a:r>
              <a:rPr lang="en-US" b="1" dirty="0" err="1">
                <a:latin typeface="Arial" panose="020B0604020202020204" pitchFamily="34" charset="0"/>
                <a:cs typeface="Arial" panose="020B0604020202020204" pitchFamily="34" charset="0"/>
              </a:rPr>
              <a:t>compone</a:t>
            </a:r>
            <a:r>
              <a:rPr lang="en-US" b="1" dirty="0">
                <a:latin typeface="Arial" panose="020B0604020202020204" pitchFamily="34" charset="0"/>
                <a:cs typeface="Arial" panose="020B0604020202020204" pitchFamily="34" charset="0"/>
              </a:rPr>
              <a:t>, de </a:t>
            </a:r>
            <a:r>
              <a:rPr lang="en-US" b="1" dirty="0" err="1">
                <a:latin typeface="Arial" panose="020B0604020202020204" pitchFamily="34" charset="0"/>
                <a:cs typeface="Arial" panose="020B0604020202020204" pitchFamily="34" charset="0"/>
              </a:rPr>
              <a:t>una</a:t>
            </a:r>
            <a:r>
              <a:rPr lang="en-US" b="1" dirty="0">
                <a:latin typeface="Arial" panose="020B0604020202020204" pitchFamily="34" charset="0"/>
                <a:cs typeface="Arial" panose="020B0604020202020204" pitchFamily="34" charset="0"/>
              </a:rPr>
              <a:t> red, la </a:t>
            </a:r>
            <a:r>
              <a:rPr lang="en-US" b="1" dirty="0" err="1">
                <a:latin typeface="Arial" panose="020B0604020202020204" pitchFamily="34" charset="0"/>
                <a:cs typeface="Arial" panose="020B0604020202020204" pitchFamily="34" charset="0"/>
              </a:rPr>
              <a:t>cual</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alimenta</a:t>
            </a:r>
            <a:r>
              <a:rPr lang="en-US" b="1" dirty="0">
                <a:latin typeface="Arial" panose="020B0604020202020204" pitchFamily="34" charset="0"/>
                <a:cs typeface="Arial" panose="020B0604020202020204" pitchFamily="34" charset="0"/>
              </a:rPr>
              <a:t> a </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organizaciones</a:t>
            </a:r>
            <a:r>
              <a:rPr lang="en-US" b="1"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 </a:t>
            </a:r>
            <a:r>
              <a:rPr lang="en-US" b="1" dirty="0" err="1">
                <a:latin typeface="Arial" panose="020B0604020202020204" pitchFamily="34" charset="0"/>
                <a:cs typeface="Arial" panose="020B0604020202020204" pitchFamily="34" charset="0"/>
              </a:rPr>
              <a:t>instituciones</a:t>
            </a:r>
            <a:r>
              <a:rPr lang="en-US" b="1" dirty="0">
                <a:latin typeface="Arial" panose="020B0604020202020204" pitchFamily="34" charset="0"/>
                <a:cs typeface="Arial" panose="020B0604020202020204" pitchFamily="34" charset="0"/>
              </a:rPr>
              <a:t>, las que a su </a:t>
            </a:r>
            <a:r>
              <a:rPr lang="en-US" b="1" dirty="0" err="1">
                <a:latin typeface="Arial" panose="020B0604020202020204" pitchFamily="34" charset="0"/>
                <a:cs typeface="Arial" panose="020B0604020202020204" pitchFamily="34" charset="0"/>
              </a:rPr>
              <a:t>vez</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retroalimentan</a:t>
            </a:r>
            <a:r>
              <a:rPr lang="en-US" b="1" dirty="0">
                <a:latin typeface="Arial" panose="020B0604020202020204" pitchFamily="34" charset="0"/>
                <a:cs typeface="Arial" panose="020B0604020202020204" pitchFamily="34" charset="0"/>
              </a:rPr>
              <a:t> a la </a:t>
            </a:r>
            <a:r>
              <a:rPr lang="en-US" b="1" dirty="0" smtClean="0">
                <a:latin typeface="Arial" panose="020B0604020202020204" pitchFamily="34" charset="0"/>
                <a:cs typeface="Arial" panose="020B0604020202020204" pitchFamily="34" charset="0"/>
              </a:rPr>
              <a:t>red</a:t>
            </a:r>
          </a:p>
          <a:p>
            <a:pPr marL="0" indent="0" algn="ctr">
              <a:lnSpc>
                <a:spcPct val="150000"/>
              </a:lnSpc>
              <a:buNone/>
            </a:pPr>
            <a:r>
              <a:rPr lang="en-US" b="1" dirty="0" err="1" smtClean="0">
                <a:latin typeface="Arial" panose="020B0604020202020204" pitchFamily="34" charset="0"/>
                <a:cs typeface="Arial" panose="020B0604020202020204" pitchFamily="34" charset="0"/>
              </a:rPr>
              <a:t>proveyendo</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nuevo</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aprendizaje</a:t>
            </a:r>
            <a:r>
              <a:rPr lang="en-US" b="1" dirty="0">
                <a:latin typeface="Arial" panose="020B0604020202020204" pitchFamily="34" charset="0"/>
                <a:cs typeface="Arial" panose="020B0604020202020204" pitchFamily="34" charset="0"/>
              </a:rPr>
              <a:t> para los </a:t>
            </a:r>
            <a:r>
              <a:rPr lang="en-US" b="1" dirty="0" err="1" smtClean="0">
                <a:latin typeface="Arial" panose="020B0604020202020204" pitchFamily="34" charset="0"/>
                <a:cs typeface="Arial" panose="020B0604020202020204" pitchFamily="34" charset="0"/>
              </a:rPr>
              <a:t>individuos</a:t>
            </a:r>
            <a:r>
              <a:rPr lang="en-US" b="1"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(Siemens, 2004)</a:t>
            </a:r>
            <a:endParaRPr lang="en-US" b="1" dirty="0"/>
          </a:p>
          <a:p>
            <a:pPr>
              <a:lnSpc>
                <a:spcPct val="150000"/>
              </a:lnSpc>
            </a:pPr>
            <a:endParaRPr lang="en-US" b="1" dirty="0"/>
          </a:p>
        </p:txBody>
      </p:sp>
    </p:spTree>
    <p:extLst>
      <p:ext uri="{BB962C8B-B14F-4D97-AF65-F5344CB8AC3E}">
        <p14:creationId xmlns:p14="http://schemas.microsoft.com/office/powerpoint/2010/main" xmlns="" val="276497949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790</TotalTime>
  <Words>1136</Words>
  <Application>Microsoft Office PowerPoint</Application>
  <PresentationFormat>Custom</PresentationFormat>
  <Paragraphs>211</Paragraphs>
  <Slides>28</Slides>
  <Notes>22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Facet</vt:lpstr>
      <vt:lpstr>MODELO INSTRUCCIONAL ADDIE</vt:lpstr>
      <vt:lpstr>1. Introducción 2. Origen del Modelo ADDIE 3. Teoría Constructivista 4. Metodologías Constructivistas 5. Lev Vigostsky 6. Jean Piaget 7. Teoría Conectivista 8. Mapa Conceptual del Modelo ADDIE 9. Componentes del Modelo ADDIE 10. Propuesta 11. Importancia del Modelo ADDIE 12. Referencias</vt:lpstr>
      <vt:lpstr>Introducción</vt:lpstr>
      <vt:lpstr> - Enfoque de sistemas - 1975  por la Universidad de Florida - 5 fases - Sistemático - Educación Individualizada y Tradicional - Comportamiento / Objetivos - Desempeño </vt:lpstr>
      <vt:lpstr> El aprendizaje:        -  En base a experiencias      -  Significativo y holístico - Integracion de múltiples perspectivas colaborativas      -  Supone una modificación de las representaciones mentales   </vt:lpstr>
      <vt:lpstr>- La importancia de los conocimientos previos -  Importancia de la búsqueda y seleccion de la información  relevante - Creacion de entornos y ambientes de aprendizajes naturales y motivadores - Fomentar metodologías dirigidas al aprendizaje significativo - Potenciar el aprendizaje colaborativo </vt:lpstr>
      <vt:lpstr>Slide 7</vt:lpstr>
      <vt:lpstr>Slide 8</vt:lpstr>
      <vt:lpstr>Teoria Conectivista</vt:lpstr>
      <vt:lpstr>-  Tecnología de la era digital - No es una actividad individual - Deben atender las conexiones - Nodos interconectados - Sabiduría, fenómeno emergente - Aprendizaje autónomo - TICS - Sociedad y organizaciones - Nuevos procesos de enseñanza y aprendizaje     </vt:lpstr>
      <vt:lpstr> </vt:lpstr>
      <vt:lpstr>Slide 12</vt:lpstr>
      <vt:lpstr>Slide 13</vt:lpstr>
      <vt:lpstr>San Jose State University, Instructional Technology Program </vt:lpstr>
      <vt:lpstr>Slide 15</vt:lpstr>
      <vt:lpstr>Slide 16</vt:lpstr>
      <vt:lpstr>                                                        Primera  fase – Análisis   - Caracteristicas de la audiencia – estudiantes de post grado, adultos  -  ¿Qué necesitan aprender? – para su preparación como Especialistas en Belleza, dominar  el corte de cabello es esencial en su curso de Cosmetología. Por lo tanto aprenderán a dominar las técnicas de bloqueo,seccionar y ángulos. Se enfatiza el manejo de los instrumentos de corte y peinado.  - Medios de difusión – sala de clases y la plataforma de Blackboard  -Limitaciones- interés de la audiencia, fallas eléctricas, asistencia, problemas con el servidor  - Fecha límite para implantar la instrucción – 75 horas  </vt:lpstr>
      <vt:lpstr>    - Leer la teoria relacionada al corte de cabellos sólidos y gradados  -  Realizar las prácticas relacionadas  -  Conectarse a la plataforma blackboard los días asignados  -  Realizar la evaluación</vt:lpstr>
      <vt:lpstr>Objetivos Generales  1. El estudiante será instruído en los conceptos, teorias y procedimientos de corte. 2. El estudiante aprenderá a utilizar los equipos e instrumentos relacionados a la realización de diferentes tipos de corte. 3. El estudiante será instruído en las diferentes técnicas y procedimientos de cortes básicos hasta 45 grados. 4. El estudiante conocerá los diferentes tipos de cortes y las sugerencias de realización, según las características faciales del cliente, edad y la ocasion. 5. El estudiante  hará uso de la plataforma de Blackboard como parte del curso híbrido.      </vt:lpstr>
      <vt:lpstr>Objetivos Específicos</vt:lpstr>
      <vt:lpstr>Contenido del Curso</vt:lpstr>
      <vt:lpstr>Tercera fase : Desarrollo</vt:lpstr>
      <vt:lpstr>Fase de Desarrollo : materiales educativos</vt:lpstr>
      <vt:lpstr>Cuarta fase:Implementación: Distribución del tiempo</vt:lpstr>
      <vt:lpstr>Quinta fase: Evaluación</vt:lpstr>
      <vt:lpstr>Importancia del Diseño Instruccional </vt:lpstr>
      <vt:lpstr>1.  A brief history of instructional system design recuparado de http://www.skagitwatwershed.org/~donclark/historyisd/isdhistory.html   2. Scribb, Diseño Instructional recuperado de www.uv.es/bellochc/pedagogia/eva4,wiki  3.  Comunidad de Educacion Virtual    recuperado come duvir.bligoo.ecl/…/3-8-tejera_negre_leyv    diseno__instruccion  4. j.mc.giff instructional systems    College of Education,Penn State,University 09/2000  4. Addie Model.doc   recuperado de disenoinstruccional.files.wordpress.com/2007  5. Ciclo de flora y fauna, you tube     by Fernando Bellizia  6. Modelos de Diseño Instruccional-aula virtual kamn    recuperado de aulavirtualmkamn.wikispace.com/…/2.+modelos+de+diseno=inst  7. Entornos Virtuales en Formacion    Modelos  de Diseño Instruccional    recuperado del www./uv.es/belloch/pedagogia.eva4.wiki?1</vt:lpstr>
      <vt:lpstr>8. Grafinger Deborah,j1988. Basic of Instructionalsystem Development, INFO-LINE issue 8803. Alexandria VA, American Society for Training and Development  9.  San Jose State University, Instructional Technology Program  10. Teorias del aprendizaje recuperado de uotic-grupo6.wikispace.com/conectivismo  11. Teoria Constructivista de Piaget   recuperado de rodas.us.es/file/1240b064-8389-6228-96a5../1/…pagina-18htm  12.  Teoria del Constructivismo Social    recuperado de constructivismo.blogspot-.com/  13. Prontuario de corte 1- Cortes de cabello       Instittuto de Banca y Comercio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INSTRUCCIONAL ADDIE</dc:title>
  <dc:creator>Milagros Ramos Salabarria</dc:creator>
  <cp:lastModifiedBy>mramos158</cp:lastModifiedBy>
  <cp:revision>39</cp:revision>
  <dcterms:created xsi:type="dcterms:W3CDTF">2013-09-26T11:44:13Z</dcterms:created>
  <dcterms:modified xsi:type="dcterms:W3CDTF">2013-09-30T22:53:31Z</dcterms:modified>
</cp:coreProperties>
</file>