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4"/>
  </p:notesMasterIdLst>
  <p:handoutMasterIdLst>
    <p:handoutMasterId r:id="rId15"/>
  </p:handoutMasterIdLst>
  <p:sldIdLst>
    <p:sldId id="261" r:id="rId2"/>
    <p:sldId id="256" r:id="rId3"/>
    <p:sldId id="257" r:id="rId4"/>
    <p:sldId id="258" r:id="rId5"/>
    <p:sldId id="259" r:id="rId6"/>
    <p:sldId id="260" r:id="rId7"/>
    <p:sldId id="262" r:id="rId8"/>
    <p:sldId id="263" r:id="rId9"/>
    <p:sldId id="266" r:id="rId10"/>
    <p:sldId id="267" r:id="rId11"/>
    <p:sldId id="265" r:id="rId12"/>
    <p:sldId id="2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8" autoAdjust="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9F425ED4-8432-42F0-BB9A-9B23AC58A80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E378C913-BF26-41AB-8595-3F4612A118F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r>
              <a:rPr lang="en-US" smtClean="0"/>
              <a:t>Click to edit Master title style</a:t>
            </a:r>
            <a:endParaRPr lang="en-US"/>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r>
              <a:rPr lang="en-US" smtClean="0"/>
              <a:t>Click to edit Master subtitle style</a:t>
            </a:r>
            <a:endParaRPr lang="en-US"/>
          </a:p>
        </p:txBody>
      </p:sp>
      <p:sp>
        <p:nvSpPr>
          <p:cNvPr id="109572" name="Rectangle 4"/>
          <p:cNvSpPr>
            <a:spLocks noGrp="1" noChangeArrowheads="1"/>
          </p:cNvSpPr>
          <p:nvPr>
            <p:ph type="dt" sz="half" idx="2"/>
          </p:nvPr>
        </p:nvSpPr>
        <p:spPr/>
        <p:txBody>
          <a:bodyPr/>
          <a:lstStyle>
            <a:lvl1pPr>
              <a:defRPr b="0">
                <a:latin typeface="+mn-lt"/>
              </a:defRPr>
            </a:lvl1pPr>
          </a:lstStyle>
          <a:p>
            <a:endParaRPr lang="en-US"/>
          </a:p>
        </p:txBody>
      </p:sp>
      <p:sp>
        <p:nvSpPr>
          <p:cNvPr id="109573" name="Rectangle 5"/>
          <p:cNvSpPr>
            <a:spLocks noGrp="1" noChangeArrowheads="1"/>
          </p:cNvSpPr>
          <p:nvPr>
            <p:ph type="ftr" sz="quarter" idx="3"/>
          </p:nvPr>
        </p:nvSpPr>
        <p:spPr/>
        <p:txBody>
          <a:bodyPr/>
          <a:lstStyle>
            <a:lvl1pPr>
              <a:defRPr b="0">
                <a:latin typeface="+mn-lt"/>
              </a:defRPr>
            </a:lvl1pPr>
          </a:lstStyle>
          <a:p>
            <a:endParaRPr lang="en-US"/>
          </a:p>
        </p:txBody>
      </p:sp>
      <p:sp>
        <p:nvSpPr>
          <p:cNvPr id="109574" name="Rectangle 6"/>
          <p:cNvSpPr>
            <a:spLocks noGrp="1" noChangeArrowheads="1"/>
          </p:cNvSpPr>
          <p:nvPr>
            <p:ph type="sldNum" sz="quarter" idx="4"/>
          </p:nvPr>
        </p:nvSpPr>
        <p:spPr/>
        <p:txBody>
          <a:bodyPr/>
          <a:lstStyle>
            <a:lvl1pPr>
              <a:defRPr b="0">
                <a:latin typeface="+mn-lt"/>
              </a:defRPr>
            </a:lvl1pPr>
          </a:lstStyle>
          <a:p>
            <a:fld id="{22B09F7B-4332-4958-A9DD-100BF1319B58}" type="slidenum">
              <a:rPr lang="en-US"/>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3882B8-DB76-4A24-9E88-16BB48E808A3}"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A38F5B-419D-4A07-8E22-C4EDC67800DD}"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ACA52B-8208-435F-9D56-F2C9BC565EBA}"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B4CFD6-8015-4F13-B89C-65464570186A}"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D42BF8-6F90-44D4-837A-646F03C3E49F}"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524F233-CFFB-463C-9F43-25C947108F08}"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14CE835-4F39-4964-9C3B-A4FF104FE09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C3BD70-569B-4AA9-8CB1-DBA8F5934B0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DD03A2-411D-499F-BB2F-D6A28641F31E}"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691D38-3E74-4D0C-B2E6-CE3995414F7D}"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 bullet text</a:t>
            </a:r>
          </a:p>
          <a:p>
            <a:pPr lvl="2"/>
            <a:r>
              <a:rPr lang="en-US" smtClean="0"/>
              <a:t>Third level bullet text</a:t>
            </a:r>
          </a:p>
          <a:p>
            <a:pPr lvl="3"/>
            <a:r>
              <a:rPr lang="en-US" smtClean="0"/>
              <a:t> Fourth level bullet text</a:t>
            </a:r>
          </a:p>
          <a:p>
            <a:pPr lvl="4"/>
            <a:r>
              <a:rPr lang="en-US" smtClean="0"/>
              <a:t>Fifth level bullet text</a:t>
            </a:r>
          </a:p>
          <a:p>
            <a:pPr lvl="1"/>
            <a:endParaRPr lang="en-US" smtClean="0"/>
          </a:p>
          <a:p>
            <a:pPr lvl="2"/>
            <a:endParaRPr lang="en-US" smtClean="0"/>
          </a:p>
        </p:txBody>
      </p:sp>
      <p:sp>
        <p:nvSpPr>
          <p:cNvPr id="108547" name="Rectangle 3"/>
          <p:cNvSpPr>
            <a:spLocks noGrp="1" noChangeArrowheads="1"/>
          </p:cNvSpPr>
          <p:nvPr>
            <p:ph type="title"/>
          </p:nvPr>
        </p:nvSpPr>
        <p:spPr bwMode="auto">
          <a:xfrm>
            <a:off x="457200" y="685800"/>
            <a:ext cx="8077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854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vl1pPr>
          </a:lstStyle>
          <a:p>
            <a:endParaRPr lang="en-US"/>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vl1pPr>
          </a:lstStyle>
          <a:p>
            <a:endParaRPr lang="en-US"/>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A4BAD8EC-539D-4EAC-8B1A-B78AB47659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iming>
    <p:tnLst>
      <p:par>
        <p:cTn id="1" dur="indefinite" restart="never" nodeType="tmRoot"/>
      </p:par>
    </p:tnLst>
  </p:timing>
  <p:txStyles>
    <p:titleStyle>
      <a:lvl1pPr algn="l" rtl="0" eaLnBrk="1" fontAlgn="base" hangingPunct="1">
        <a:spcBef>
          <a:spcPct val="0"/>
        </a:spcBef>
        <a:spcAft>
          <a:spcPct val="0"/>
        </a:spcAft>
        <a:defRPr sz="4400">
          <a:solidFill>
            <a:srgbClr val="284C6A"/>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Individuo" TargetMode="External"/><Relationship Id="rId2" Type="http://schemas.openxmlformats.org/officeDocument/2006/relationships/hyperlink" Target="http://es.wikipedia.org/wiki/Grupo_social" TargetMode="External"/><Relationship Id="rId1" Type="http://schemas.openxmlformats.org/officeDocument/2006/relationships/slideLayout" Target="../slideLayouts/slideLayout7.xml"/><Relationship Id="rId5" Type="http://schemas.openxmlformats.org/officeDocument/2006/relationships/hyperlink" Target="http://es.wikipedia.org/wiki/Mensaje" TargetMode="External"/><Relationship Id="rId4" Type="http://schemas.openxmlformats.org/officeDocument/2006/relationships/hyperlink" Target="http://es.wikipedia.org/wiki/Dato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onografias.com/trabajos7/bafux/bafux.shtml" TargetMode="External"/><Relationship Id="rId2" Type="http://schemas.openxmlformats.org/officeDocument/2006/relationships/hyperlink" Target="http://www.monografias.com/trabajos12/dispalm/dispalm.shtml" TargetMode="External"/><Relationship Id="rId1" Type="http://schemas.openxmlformats.org/officeDocument/2006/relationships/slideLayout" Target="../slideLayouts/slideLayout7.xml"/><Relationship Id="rId5" Type="http://schemas.openxmlformats.org/officeDocument/2006/relationships/hyperlink" Target="http://www.monografias.com/trabajos10/sociol/sociol.shtml" TargetMode="External"/><Relationship Id="rId4" Type="http://schemas.openxmlformats.org/officeDocument/2006/relationships/hyperlink" Target="http://www.monografias.com/trabajos901/evolucion-historica-concepciones-tiempo/evolucion-historica-concepciones-tiempo.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5268" y="304800"/>
            <a:ext cx="525002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DESVENTAJAS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609600" y="1447800"/>
            <a:ext cx="8077200" cy="1477328"/>
          </a:xfrm>
          <a:prstGeom prst="rect">
            <a:avLst/>
          </a:prstGeom>
        </p:spPr>
        <p:txBody>
          <a:bodyPr wrap="square">
            <a:spAutoFit/>
          </a:bodyPr>
          <a:lstStyle/>
          <a:p>
            <a:r>
              <a:rPr lang="es-ES" dirty="0" smtClean="0"/>
              <a:t>Tiene virus que pueden dañar tu computadora e ingresar a tus datos. 2) Descarga de programas inapropiados y páginas no aptas para menores que son ilegales y contienen porno. 3) Los hackers que siempre encuentran alguna forma para ingresar a los datos, aunque algunos digan que es imposible, siempre pasa.</a:t>
            </a:r>
            <a:endParaRPr lang="en-US" dirty="0"/>
          </a:p>
        </p:txBody>
      </p:sp>
      <p:sp>
        <p:nvSpPr>
          <p:cNvPr id="4" name="Rectangle 3"/>
          <p:cNvSpPr/>
          <p:nvPr/>
        </p:nvSpPr>
        <p:spPr>
          <a:xfrm>
            <a:off x="685800" y="3276600"/>
            <a:ext cx="7620000" cy="1477328"/>
          </a:xfrm>
          <a:prstGeom prst="rect">
            <a:avLst/>
          </a:prstGeom>
        </p:spPr>
        <p:txBody>
          <a:bodyPr wrap="square">
            <a:spAutoFit/>
          </a:bodyPr>
          <a:lstStyle/>
          <a:p>
            <a:r>
              <a:rPr lang="es-ES" dirty="0" smtClean="0"/>
              <a:t>4) Muchas veces la conexión está lenta o no disponible. 5) Entre otras cosas que nos acordamos en este momento. Es preferible no tener internet porque si tienes las ventajas las podes hacer desde otro lugar, por ejemplo un </a:t>
            </a:r>
            <a:r>
              <a:rPr lang="es-ES" dirty="0" err="1" smtClean="0"/>
              <a:t>cyber</a:t>
            </a:r>
            <a:r>
              <a:rPr lang="es-ES" dirty="0" smtClean="0"/>
              <a:t>, pero si tienes internet y te pasa una desventaja te molesta y muchas veces no hay forma de solucionarlo.</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52400" y="1066800"/>
            <a:ext cx="8613961" cy="429348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85850" algn="l"/>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n-US"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n-US"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Burch, Sally et al, 2004. </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"Se cayó el sistema": Enredos de la Sociedad de la</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Información, ALAI, Quito.</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Burch</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a:t>
            </a: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Sally</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2003: "CRIS en la Conferencia Ministerial Regional preparatoria sobre la</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Sociedad de la Información", </a:t>
            </a: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January</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a:t>
            </a:r>
            <a:r>
              <a:rPr kumimoji="0" lang="es-PR" sz="1200" b="0" i="0" u="none" strike="noStrike" cap="none" normalizeH="0" baseline="0" dirty="0" smtClean="0">
                <a:ln>
                  <a:noFill/>
                </a:ln>
                <a:solidFill>
                  <a:srgbClr val="2020A1"/>
                </a:solidFill>
                <a:effectLst/>
                <a:latin typeface="Arial" pitchFamily="34" charset="0"/>
                <a:ea typeface="Calibri" pitchFamily="34" charset="0"/>
                <a:cs typeface="Georgia" pitchFamily="18" charset="0"/>
              </a:rPr>
              <a:t>http://alainet.org/docs/3047.html</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Campaña CRIS (2003). "La Pregunta para la Sociedad Civil", Documento temático</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Castells</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Manuel. 2002 "La dimensión cultural de Internet", </a:t>
            </a: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Universitat</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a:t>
            </a: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Oberta</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de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Catalunya, julio. </a:t>
            </a:r>
            <a:r>
              <a:rPr kumimoji="0" lang="es-PR" sz="1200" b="0" i="0" u="none" strike="noStrike" cap="none" normalizeH="0" baseline="0" dirty="0" smtClean="0">
                <a:ln>
                  <a:noFill/>
                </a:ln>
                <a:solidFill>
                  <a:srgbClr val="2020A1"/>
                </a:solidFill>
                <a:effectLst/>
                <a:latin typeface="Arial" pitchFamily="34" charset="0"/>
                <a:ea typeface="Calibri" pitchFamily="34" charset="0"/>
                <a:cs typeface="Georgia" pitchFamily="18" charset="0"/>
              </a:rPr>
              <a:t>http://www.uoc.edu/culturaxxi/esp/a...</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CMSI (2003 c). "Construir sociedades de la información que atiendan a las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necesidades humanas", Declaración de la Sociedad Civil, Ginebra, diciembre.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2020A1"/>
                </a:solidFill>
                <a:effectLst/>
                <a:latin typeface="Arial" pitchFamily="34" charset="0"/>
                <a:ea typeface="Calibri" pitchFamily="34" charset="0"/>
                <a:cs typeface="Georgia" pitchFamily="18" charset="0"/>
              </a:rPr>
              <a:t>http://alainet.org/active/show_text...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err="1" smtClean="0">
                <a:ln>
                  <a:noFill/>
                </a:ln>
                <a:solidFill>
                  <a:srgbClr val="000000"/>
                </a:solidFill>
                <a:effectLst/>
                <a:latin typeface="Arial" pitchFamily="34" charset="0"/>
                <a:ea typeface="Calibri" pitchFamily="34" charset="0"/>
                <a:cs typeface="Georgia" pitchFamily="18" charset="0"/>
              </a:rPr>
              <a:t>Pasquali</a:t>
            </a: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 Antonio (2002) "Cumbre Mundial de la Sociedad de la Información: Dos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PR" sz="1200" b="0" i="0" u="none" strike="noStrike" cap="none" normalizeH="0" baseline="0" dirty="0" smtClean="0">
                <a:ln>
                  <a:noFill/>
                </a:ln>
                <a:solidFill>
                  <a:srgbClr val="000000"/>
                </a:solidFill>
                <a:effectLst/>
                <a:latin typeface="Arial" pitchFamily="34" charset="0"/>
                <a:ea typeface="Calibri" pitchFamily="34" charset="0"/>
                <a:cs typeface="Georgia" pitchFamily="18" charset="0"/>
              </a:rPr>
              <a:t>precauciones a tomar", junio. </a:t>
            </a:r>
            <a:r>
              <a:rPr kumimoji="0" lang="es-PR" sz="1200" b="0" i="0" u="none" strike="noStrike" cap="none" normalizeH="0" baseline="0" dirty="0" smtClean="0">
                <a:ln>
                  <a:noFill/>
                </a:ln>
                <a:solidFill>
                  <a:srgbClr val="2020A1"/>
                </a:solidFill>
                <a:effectLst/>
                <a:latin typeface="Arial" pitchFamily="34" charset="0"/>
                <a:ea typeface="Calibri" pitchFamily="34" charset="0"/>
                <a:cs typeface="Georgia" pitchFamily="18" charset="0"/>
              </a:rPr>
              <a:t>http://www.movimientos.org/foro_com...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CASTELLS, Manuel (1997). La era de la información. Economía, sociedad y cultura. Vol.1 La sociedad red. Madrid: Alianza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endPar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85850" algn="l"/>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DELORS, Jacques. (1996). Informe </a:t>
            </a:r>
            <a:r>
              <a:rPr kumimoji="0" lang="es-ES"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Delors</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educación encierra un tesoro. Madrid: Unesco-Santillana.</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06081" y="304800"/>
            <a:ext cx="4262706"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REFERENCIAS</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034" y="2743200"/>
            <a:ext cx="7802905"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¿PREGUNTAS?</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70602" y="228600"/>
            <a:ext cx="4160113" cy="138499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Universidad del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Turabo</a:t>
            </a:r>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Estudios</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Profesionales</a:t>
            </a:r>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Programa</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Graduado</a:t>
            </a:r>
            <a:endParaRPr lang="en-US" sz="1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2057400" y="1981200"/>
            <a:ext cx="4711546" cy="193899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Tecnología</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Educativa</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Curso</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ETEG 501</a:t>
            </a:r>
          </a:p>
          <a:p>
            <a:pPr algn="ct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TEMA :</a:t>
            </a: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La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ctangle 10"/>
          <p:cNvSpPr/>
          <p:nvPr/>
        </p:nvSpPr>
        <p:spPr>
          <a:xfrm>
            <a:off x="2938180" y="4419600"/>
            <a:ext cx="3397084" cy="193899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Presentador</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RAYMOND L. COLON</a:t>
            </a:r>
          </a:p>
          <a:p>
            <a:pPr algn="ct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Facilitadora</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Dra</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Rodriguez,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Digna</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28600"/>
            <a:ext cx="318548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AGENDA</a:t>
            </a:r>
            <a:endParaRPr lang="en-US" sz="54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1996140" y="1143000"/>
            <a:ext cx="5067413"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 –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Definiciones</a:t>
            </a:r>
            <a:endPar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endPar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Informacion</a:t>
            </a:r>
            <a:endPar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Origen de la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228600" y="2514600"/>
            <a:ext cx="8666347" cy="203132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II –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Tipos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Sociedades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existen</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en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del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Conocimiento</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del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Aprendizaje</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Inteligencia</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143000" y="4038600"/>
            <a:ext cx="6853158"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III -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conforman</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en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Tecnológico</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a:t>
            </a:r>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Económico</a:t>
            </a:r>
            <a:endPar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Ocupacional</a:t>
            </a: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a:t>
            </a:r>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Tiempo-Espacio</a:t>
            </a:r>
            <a:endPar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Cultural</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756387" y="5791200"/>
            <a:ext cx="7455887"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IV –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Impacto</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real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tecnología</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en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763540" y="6211669"/>
            <a:ext cx="7206076" cy="40011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 –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Ventajas</a:t>
            </a: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y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Desventajas</a:t>
            </a: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r>
              <a:rPr lang="en-US" sz="2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228600"/>
            <a:ext cx="43011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u="sng"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Definiciones</a:t>
            </a:r>
            <a:endParaRPr lang="en-US" sz="5400" b="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609600" y="1295400"/>
            <a:ext cx="803296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una</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1143000" y="2133600"/>
            <a:ext cx="7010400" cy="923330"/>
          </a:xfrm>
          <a:prstGeom prst="rect">
            <a:avLst/>
          </a:prstGeom>
        </p:spPr>
        <p:txBody>
          <a:bodyPr wrap="square">
            <a:spAutoFit/>
          </a:bodyPr>
          <a:lstStyle/>
          <a:p>
            <a:r>
              <a:rPr lang="es-PR" b="1" dirty="0"/>
              <a:t>Sociedad : </a:t>
            </a:r>
            <a:r>
              <a:rPr lang="es-ES" dirty="0"/>
              <a:t>es un concepto que designa a un tipo particular de </a:t>
            </a:r>
            <a:r>
              <a:rPr lang="es-ES" u="sng" dirty="0">
                <a:hlinkClick r:id="rId2" tooltip="Grupo social"/>
              </a:rPr>
              <a:t>agrupación</a:t>
            </a:r>
            <a:r>
              <a:rPr lang="es-ES" dirty="0"/>
              <a:t> de </a:t>
            </a:r>
            <a:r>
              <a:rPr lang="es-ES" u="sng" dirty="0">
                <a:hlinkClick r:id="rId3" tooltip="Individuo"/>
              </a:rPr>
              <a:t>individuos</a:t>
            </a:r>
            <a:r>
              <a:rPr lang="es-ES" dirty="0"/>
              <a:t> que se produce tanto entre los humanos para algunos de los fines de la vida</a:t>
            </a:r>
            <a:endParaRPr lang="en-US" dirty="0"/>
          </a:p>
        </p:txBody>
      </p:sp>
      <p:sp>
        <p:nvSpPr>
          <p:cNvPr id="5" name="Rectangle 4"/>
          <p:cNvSpPr/>
          <p:nvPr/>
        </p:nvSpPr>
        <p:spPr>
          <a:xfrm>
            <a:off x="914400" y="3886200"/>
            <a:ext cx="7010400" cy="923330"/>
          </a:xfrm>
          <a:prstGeom prst="rect">
            <a:avLst/>
          </a:prstGeom>
        </p:spPr>
        <p:txBody>
          <a:bodyPr wrap="square">
            <a:spAutoFit/>
          </a:bodyPr>
          <a:lstStyle/>
          <a:p>
            <a:r>
              <a:rPr lang="es-ES" b="1" dirty="0"/>
              <a:t>Información</a:t>
            </a:r>
            <a:r>
              <a:rPr lang="es-ES" dirty="0"/>
              <a:t> : es un conjunto organizado de </a:t>
            </a:r>
            <a:r>
              <a:rPr lang="es-ES" u="sng" dirty="0">
                <a:hlinkClick r:id="rId4" tooltip="Datos"/>
              </a:rPr>
              <a:t>datos</a:t>
            </a:r>
            <a:r>
              <a:rPr lang="es-ES" dirty="0"/>
              <a:t> procesados, que constituyen un </a:t>
            </a:r>
            <a:r>
              <a:rPr lang="es-ES" u="sng" dirty="0">
                <a:hlinkClick r:id="rId5" tooltip="Mensaje"/>
              </a:rPr>
              <a:t>mensaje</a:t>
            </a:r>
            <a:r>
              <a:rPr lang="es-ES" dirty="0"/>
              <a:t> que cambia el estado de conocimiento del sujeto o sistema que recibe dicho mensaje.</a:t>
            </a:r>
            <a:endParaRPr lang="en-US" dirty="0"/>
          </a:p>
        </p:txBody>
      </p:sp>
      <p:sp>
        <p:nvSpPr>
          <p:cNvPr id="6" name="Rectangle 5"/>
          <p:cNvSpPr/>
          <p:nvPr/>
        </p:nvSpPr>
        <p:spPr>
          <a:xfrm>
            <a:off x="609600" y="3048000"/>
            <a:ext cx="749435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159321" y="4876800"/>
            <a:ext cx="8802410"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es</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una</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TextBox 7"/>
          <p:cNvSpPr txBox="1"/>
          <p:nvPr/>
        </p:nvSpPr>
        <p:spPr>
          <a:xfrm>
            <a:off x="533400" y="5638800"/>
            <a:ext cx="8481809" cy="923330"/>
          </a:xfrm>
          <a:prstGeom prst="rect">
            <a:avLst/>
          </a:prstGeom>
          <a:noFill/>
        </p:spPr>
        <p:txBody>
          <a:bodyPr wrap="none" rtlCol="0">
            <a:spAutoFit/>
          </a:bodyPr>
          <a:lstStyle/>
          <a:p>
            <a:r>
              <a:rPr lang="en-US" dirty="0" err="1" smtClean="0"/>
              <a:t>Una</a:t>
            </a:r>
            <a:r>
              <a:rPr lang="en-US" dirty="0" smtClean="0"/>
              <a:t> </a:t>
            </a:r>
            <a:r>
              <a:rPr lang="en-US" dirty="0" err="1" smtClean="0"/>
              <a:t>sociedad</a:t>
            </a:r>
            <a:r>
              <a:rPr lang="en-US" dirty="0" smtClean="0"/>
              <a:t> de la </a:t>
            </a:r>
            <a:r>
              <a:rPr lang="en-US" dirty="0" err="1" smtClean="0"/>
              <a:t>información</a:t>
            </a:r>
            <a:r>
              <a:rPr lang="en-US" dirty="0" smtClean="0"/>
              <a:t> </a:t>
            </a:r>
            <a:r>
              <a:rPr lang="en-US" dirty="0" err="1" smtClean="0"/>
              <a:t>es</a:t>
            </a:r>
            <a:r>
              <a:rPr lang="en-US" dirty="0" smtClean="0"/>
              <a:t> </a:t>
            </a:r>
            <a:r>
              <a:rPr lang="en-US" dirty="0" err="1" smtClean="0"/>
              <a:t>aquella</a:t>
            </a:r>
            <a:r>
              <a:rPr lang="en-US" dirty="0" smtClean="0"/>
              <a:t> en la </a:t>
            </a:r>
            <a:r>
              <a:rPr lang="en-US" dirty="0" err="1" smtClean="0"/>
              <a:t>cual</a:t>
            </a:r>
            <a:r>
              <a:rPr lang="en-US" dirty="0" smtClean="0"/>
              <a:t> </a:t>
            </a:r>
            <a:r>
              <a:rPr lang="en-US" dirty="0" err="1" smtClean="0"/>
              <a:t>las</a:t>
            </a:r>
            <a:r>
              <a:rPr lang="en-US" dirty="0" smtClean="0"/>
              <a:t> </a:t>
            </a:r>
            <a:r>
              <a:rPr lang="en-US" dirty="0" err="1" smtClean="0"/>
              <a:t>tecnologías</a:t>
            </a:r>
            <a:r>
              <a:rPr lang="en-US" dirty="0" smtClean="0"/>
              <a:t> </a:t>
            </a:r>
            <a:r>
              <a:rPr lang="en-US" dirty="0" err="1" smtClean="0"/>
              <a:t>que</a:t>
            </a:r>
            <a:r>
              <a:rPr lang="en-US" dirty="0" smtClean="0"/>
              <a:t> </a:t>
            </a:r>
            <a:r>
              <a:rPr lang="en-US" dirty="0" err="1" smtClean="0"/>
              <a:t>facilitan</a:t>
            </a:r>
            <a:endParaRPr lang="en-US" dirty="0" smtClean="0"/>
          </a:p>
          <a:p>
            <a:r>
              <a:rPr lang="en-US" dirty="0" smtClean="0"/>
              <a:t>la </a:t>
            </a:r>
            <a:r>
              <a:rPr lang="en-US" dirty="0" err="1" smtClean="0"/>
              <a:t>creación</a:t>
            </a:r>
            <a:r>
              <a:rPr lang="en-US" dirty="0" smtClean="0"/>
              <a:t>, </a:t>
            </a:r>
            <a:r>
              <a:rPr lang="en-US" dirty="0" err="1" smtClean="0"/>
              <a:t>distribución</a:t>
            </a:r>
            <a:r>
              <a:rPr lang="en-US" dirty="0" smtClean="0"/>
              <a:t> y </a:t>
            </a:r>
            <a:r>
              <a:rPr lang="en-US" dirty="0" err="1" smtClean="0"/>
              <a:t>manipulación</a:t>
            </a:r>
            <a:r>
              <a:rPr lang="en-US" dirty="0" smtClean="0"/>
              <a:t> de la </a:t>
            </a:r>
            <a:r>
              <a:rPr lang="en-US" dirty="0" err="1" smtClean="0"/>
              <a:t>información</a:t>
            </a:r>
            <a:r>
              <a:rPr lang="en-US" dirty="0" smtClean="0"/>
              <a:t> </a:t>
            </a:r>
            <a:r>
              <a:rPr lang="en-US" dirty="0" err="1" smtClean="0"/>
              <a:t>juegan</a:t>
            </a:r>
            <a:r>
              <a:rPr lang="en-US" dirty="0" smtClean="0"/>
              <a:t> un </a:t>
            </a:r>
            <a:r>
              <a:rPr lang="en-US" dirty="0" err="1" smtClean="0"/>
              <a:t>papel</a:t>
            </a:r>
            <a:r>
              <a:rPr lang="en-US" dirty="0" smtClean="0"/>
              <a:t> </a:t>
            </a:r>
          </a:p>
          <a:p>
            <a:r>
              <a:rPr lang="en-US" dirty="0" err="1" smtClean="0"/>
              <a:t>importante</a:t>
            </a:r>
            <a:r>
              <a:rPr lang="en-US" dirty="0" smtClean="0"/>
              <a:t> en </a:t>
            </a:r>
            <a:r>
              <a:rPr lang="en-US" dirty="0" err="1" smtClean="0"/>
              <a:t>las</a:t>
            </a:r>
            <a:r>
              <a:rPr lang="en-US" dirty="0" smtClean="0"/>
              <a:t> </a:t>
            </a:r>
            <a:r>
              <a:rPr lang="en-US" dirty="0" err="1" smtClean="0"/>
              <a:t>actividades</a:t>
            </a:r>
            <a:r>
              <a:rPr lang="en-US" dirty="0" smtClean="0"/>
              <a:t> </a:t>
            </a:r>
            <a:r>
              <a:rPr lang="en-US" dirty="0" err="1" smtClean="0"/>
              <a:t>sociales</a:t>
            </a:r>
            <a:r>
              <a:rPr lang="en-US" dirty="0" smtClean="0"/>
              <a:t>, </a:t>
            </a:r>
            <a:r>
              <a:rPr lang="en-US" dirty="0" err="1" smtClean="0"/>
              <a:t>culturales</a:t>
            </a:r>
            <a:r>
              <a:rPr lang="en-US" dirty="0" smtClean="0"/>
              <a:t> y </a:t>
            </a:r>
            <a:r>
              <a:rPr lang="en-US" dirty="0" err="1" smtClean="0"/>
              <a:t>económicas</a:t>
            </a: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7455887"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Origen de la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endPar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 la</a:t>
            </a:r>
          </a:p>
          <a:p>
            <a:pPr algn="ct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304800" y="3657600"/>
            <a:ext cx="8534400" cy="1200329"/>
          </a:xfrm>
          <a:prstGeom prst="rect">
            <a:avLst/>
          </a:prstGeom>
        </p:spPr>
        <p:txBody>
          <a:bodyPr wrap="square">
            <a:spAutoFit/>
          </a:bodyPr>
          <a:lstStyle/>
          <a:p>
            <a:r>
              <a:rPr lang="es-PR" dirty="0"/>
              <a:t>El concepto de "sociedad de la información", nacido bajo los preceptos de la globalización neoliberal, sobre entiende que, en adelante, serán las "revoluciones tecnológicas", las que determinen el rumbo del desarrollo; los conflictos sociales serían cosa del pasado.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1741" y="228600"/>
            <a:ext cx="3353739" cy="138499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Tipos</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
            </a: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 la </a:t>
            </a:r>
          </a:p>
          <a:p>
            <a:pPr algn="ctr"/>
            <a:r>
              <a:rPr lang="en-US"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75457" name="Rectangle 1"/>
          <p:cNvSpPr>
            <a:spLocks noChangeArrowheads="1"/>
          </p:cNvSpPr>
          <p:nvPr/>
        </p:nvSpPr>
        <p:spPr bwMode="auto">
          <a:xfrm>
            <a:off x="1295400" y="1676400"/>
            <a:ext cx="6477000" cy="830997"/>
          </a:xfrm>
          <a:prstGeom prst="rect">
            <a:avLst/>
          </a:prstGeom>
          <a:no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PR" sz="1200" b="1" i="0" u="none" strike="noStrike" cap="none" normalizeH="0" baseline="0" dirty="0" smtClean="0">
                <a:ln>
                  <a:noFill/>
                </a:ln>
                <a:solidFill>
                  <a:schemeClr val="tx1"/>
                </a:solidFill>
                <a:effectLst/>
                <a:latin typeface="Times New Roman" pitchFamily="18" charset="0"/>
                <a:ea typeface="Times New Roman" pitchFamily="18" charset="0"/>
              </a:rPr>
              <a:t>Sociedad de la Información</a:t>
            </a:r>
            <a:r>
              <a:rPr kumimoji="1" lang="es-PR" sz="1200" b="0" i="0" u="none" strike="noStrike" cap="none" normalizeH="0" baseline="0" dirty="0" smtClean="0">
                <a:ln>
                  <a:noFill/>
                </a:ln>
                <a:solidFill>
                  <a:schemeClr val="tx1"/>
                </a:solidFill>
                <a:effectLst/>
                <a:latin typeface="Times New Roman" pitchFamily="18" charset="0"/>
                <a:ea typeface="Times New Roman" pitchFamily="18" charset="0"/>
              </a:rPr>
              <a:t> : </a:t>
            </a:r>
            <a:r>
              <a:rPr kumimoji="1" lang="es-PR" sz="1200" b="0" i="0" u="none" strike="noStrike" cap="none" normalizeH="0" baseline="0" dirty="0" smtClean="0">
                <a:ln>
                  <a:noFill/>
                </a:ln>
                <a:solidFill>
                  <a:schemeClr val="tx1"/>
                </a:solidFill>
                <a:effectLst/>
                <a:latin typeface="Times New Roman" pitchFamily="18" charset="0"/>
                <a:ea typeface="Calibri" pitchFamily="34" charset="0"/>
              </a:rPr>
              <a:t>es sin duda la expresión que se ha consagrado como el término hegemónico, no porque exprese necesariamente una claridad teórica, sino gracias al bautizo que recibió, en las políticas oficiales de los países más desarrollados y la coronación que significó tener una Cumbre Mundial dedicada en su honor.</a:t>
            </a:r>
            <a:endParaRPr kumimoji="1" lang="es-PR" sz="2400" b="0" i="0" u="none" strike="noStrike" cap="none" normalizeH="0" baseline="0" dirty="0" smtClean="0">
              <a:ln>
                <a:noFill/>
              </a:ln>
              <a:solidFill>
                <a:schemeClr val="tx1"/>
              </a:solidFill>
              <a:effectLst/>
              <a:latin typeface="Times New Roman" pitchFamily="18" charset="0"/>
            </a:endParaRPr>
          </a:p>
        </p:txBody>
      </p:sp>
      <p:sp>
        <p:nvSpPr>
          <p:cNvPr id="4" name="Rectangle 3"/>
          <p:cNvSpPr/>
          <p:nvPr/>
        </p:nvSpPr>
        <p:spPr>
          <a:xfrm>
            <a:off x="1295400" y="2743200"/>
            <a:ext cx="6096000" cy="738664"/>
          </a:xfrm>
          <a:prstGeom prst="rect">
            <a:avLst/>
          </a:prstGeom>
        </p:spPr>
        <p:txBody>
          <a:bodyPr wrap="square">
            <a:spAutoFit/>
          </a:bodyPr>
          <a:lstStyle/>
          <a:p>
            <a:r>
              <a:rPr lang="es-PR" dirty="0" smtClean="0"/>
              <a:t> </a:t>
            </a:r>
            <a:r>
              <a:rPr lang="es-PR" sz="1200" b="1" dirty="0">
                <a:latin typeface="Times New Roman" pitchFamily="18" charset="0"/>
                <a:cs typeface="Times New Roman" pitchFamily="18" charset="0"/>
              </a:rPr>
              <a:t>Sociedad de el Conocimiento</a:t>
            </a:r>
            <a:r>
              <a:rPr lang="es-PR" sz="1200" dirty="0">
                <a:latin typeface="Times New Roman" pitchFamily="18" charset="0"/>
                <a:cs typeface="Times New Roman" pitchFamily="18" charset="0"/>
              </a:rPr>
              <a:t> : la noción de "sociedad del conocimiento" (</a:t>
            </a:r>
            <a:r>
              <a:rPr lang="es-PR" sz="1200" dirty="0" err="1">
                <a:latin typeface="Times New Roman" pitchFamily="18" charset="0"/>
                <a:cs typeface="Times New Roman" pitchFamily="18" charset="0"/>
              </a:rPr>
              <a:t>knowledge</a:t>
            </a:r>
            <a:r>
              <a:rPr lang="es-PR" sz="1200" dirty="0">
                <a:latin typeface="Times New Roman" pitchFamily="18" charset="0"/>
                <a:cs typeface="Times New Roman" pitchFamily="18" charset="0"/>
              </a:rPr>
              <a:t> </a:t>
            </a:r>
            <a:r>
              <a:rPr lang="es-PR" sz="1200" dirty="0" err="1">
                <a:latin typeface="Times New Roman" pitchFamily="18" charset="0"/>
                <a:cs typeface="Times New Roman" pitchFamily="18" charset="0"/>
              </a:rPr>
              <a:t>society</a:t>
            </a:r>
            <a:r>
              <a:rPr lang="es-PR" sz="1200" dirty="0">
                <a:latin typeface="Times New Roman" pitchFamily="18" charset="0"/>
                <a:cs typeface="Times New Roman" pitchFamily="18" charset="0"/>
              </a:rPr>
              <a:t>) emergió hacia finales de los años 90; es empleada particularmente en medios académicos, como alternativa que ciertos prefieren a "sociedad de la información".</a:t>
            </a:r>
            <a:endParaRPr lang="en-US" sz="1200" dirty="0">
              <a:latin typeface="Times New Roman" pitchFamily="18" charset="0"/>
              <a:cs typeface="Times New Roman" pitchFamily="18" charset="0"/>
            </a:endParaRPr>
          </a:p>
        </p:txBody>
      </p:sp>
      <p:sp>
        <p:nvSpPr>
          <p:cNvPr id="5" name="Rectangle 4"/>
          <p:cNvSpPr/>
          <p:nvPr/>
        </p:nvSpPr>
        <p:spPr>
          <a:xfrm>
            <a:off x="1371600" y="3810000"/>
            <a:ext cx="5791200" cy="461665"/>
          </a:xfrm>
          <a:prstGeom prst="rect">
            <a:avLst/>
          </a:prstGeom>
        </p:spPr>
        <p:txBody>
          <a:bodyPr wrap="square">
            <a:spAutoFit/>
          </a:bodyPr>
          <a:lstStyle/>
          <a:p>
            <a:r>
              <a:rPr lang="es-ES" sz="1200" b="1" i="1" dirty="0">
                <a:latin typeface="Times New Roman" pitchFamily="18" charset="0"/>
                <a:cs typeface="Times New Roman" pitchFamily="18" charset="0"/>
              </a:rPr>
              <a:t>Sociedad del aprendizaje</a:t>
            </a:r>
            <a:r>
              <a:rPr lang="es-ES" sz="1200" dirty="0">
                <a:latin typeface="Times New Roman" pitchFamily="18" charset="0"/>
                <a:cs typeface="Times New Roman" pitchFamily="18" charset="0"/>
              </a:rPr>
              <a:t> : aludiendo a la necesidad de una formación continua para poder afrontar los constantes cambios sociales.</a:t>
            </a:r>
            <a:endParaRPr lang="en-US" sz="1200" dirty="0">
              <a:latin typeface="Times New Roman" pitchFamily="18" charset="0"/>
              <a:cs typeface="Times New Roman" pitchFamily="18" charset="0"/>
            </a:endParaRPr>
          </a:p>
        </p:txBody>
      </p:sp>
      <p:sp>
        <p:nvSpPr>
          <p:cNvPr id="6" name="Rectangle 5"/>
          <p:cNvSpPr/>
          <p:nvPr/>
        </p:nvSpPr>
        <p:spPr>
          <a:xfrm>
            <a:off x="1447800" y="4648200"/>
            <a:ext cx="5715000" cy="276999"/>
          </a:xfrm>
          <a:prstGeom prst="rect">
            <a:avLst/>
          </a:prstGeom>
        </p:spPr>
        <p:txBody>
          <a:bodyPr wrap="square">
            <a:spAutoFit/>
          </a:bodyPr>
          <a:lstStyle/>
          <a:p>
            <a:r>
              <a:rPr lang="es-ES" sz="1200" b="1" i="1" dirty="0"/>
              <a:t>Sociedad de la inteligencia</a:t>
            </a:r>
            <a:r>
              <a:rPr lang="es-ES" sz="1200" b="1" dirty="0"/>
              <a:t> </a:t>
            </a:r>
            <a:r>
              <a:rPr lang="es-ES" sz="1200" dirty="0" smtClean="0"/>
              <a:t> : potenciada </a:t>
            </a:r>
            <a:r>
              <a:rPr lang="es-ES" sz="1200" dirty="0"/>
              <a:t>a través de las </a:t>
            </a:r>
            <a:r>
              <a:rPr lang="es-ES" sz="1200" dirty="0" smtClean="0"/>
              <a:t>redes, cibernautas </a:t>
            </a:r>
            <a:endParaRPr 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5457"/>
                                        </p:tgtEl>
                                        <p:attrNameLst>
                                          <p:attrName>style.visibility</p:attrName>
                                        </p:attrNameLst>
                                      </p:cBhvr>
                                      <p:to>
                                        <p:strVal val="visible"/>
                                      </p:to>
                                    </p:set>
                                    <p:anim calcmode="lin" valueType="num">
                                      <p:cBhvr additive="base">
                                        <p:cTn id="7" dur="500" fill="hold"/>
                                        <p:tgtEl>
                                          <p:spTgt spid="275457"/>
                                        </p:tgtEl>
                                        <p:attrNameLst>
                                          <p:attrName>ppt_x</p:attrName>
                                        </p:attrNameLst>
                                      </p:cBhvr>
                                      <p:tavLst>
                                        <p:tav tm="0">
                                          <p:val>
                                            <p:strVal val="#ppt_x"/>
                                          </p:val>
                                        </p:tav>
                                        <p:tav tm="100000">
                                          <p:val>
                                            <p:strVal val="#ppt_x"/>
                                          </p:val>
                                        </p:tav>
                                      </p:tavLst>
                                    </p:anim>
                                    <p:anim calcmode="lin" valueType="num">
                                      <p:cBhvr additive="base">
                                        <p:cTn id="8" dur="500" fill="hold"/>
                                        <p:tgtEl>
                                          <p:spTgt spid="2754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7"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239000"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Elementos</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integrantes</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
            </a:r>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a:t>
            </a:r>
            <a:r>
              <a:rPr lang="en-US"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ociedad</a:t>
            </a:r>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la </a:t>
            </a:r>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73409" name="Rectangle 1"/>
          <p:cNvSpPr>
            <a:spLocks noChangeArrowheads="1"/>
          </p:cNvSpPr>
          <p:nvPr/>
        </p:nvSpPr>
        <p:spPr bwMode="auto">
          <a:xfrm>
            <a:off x="1600200" y="838200"/>
            <a:ext cx="7162800" cy="923330"/>
          </a:xfrm>
          <a:prstGeom prst="rect">
            <a:avLst/>
          </a:prstGeom>
          <a:solidFill>
            <a:srgbClr val="FFFFFF"/>
          </a:solid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es-ES" sz="1200" b="1" i="0" u="sng" strike="noStrike" cap="none" normalizeH="0" baseline="0" dirty="0" smtClean="0">
                <a:ln>
                  <a:noFill/>
                </a:ln>
                <a:solidFill>
                  <a:srgbClr val="000000"/>
                </a:solidFill>
                <a:effectLst/>
                <a:latin typeface="Times New Roman" pitchFamily="18" charset="0"/>
                <a:ea typeface="Times New Roman" pitchFamily="18" charset="0"/>
              </a:rPr>
              <a:t>Elemento tecnológico</a:t>
            </a:r>
            <a:r>
              <a:rPr kumimoji="1" lang="es-ES" sz="1200" b="0" i="0" u="sng" strike="noStrike" cap="none" normalizeH="0" baseline="0" dirty="0" smtClean="0">
                <a:ln>
                  <a:noFill/>
                </a:ln>
                <a:solidFill>
                  <a:srgbClr val="000000"/>
                </a:solidFill>
                <a:effectLst/>
                <a:latin typeface="Times New Roman" pitchFamily="18" charset="0"/>
                <a:ea typeface="Times New Roman" pitchFamily="18" charset="0"/>
              </a:rPr>
              <a:t> </a:t>
            </a: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El aspecto tecnológico utilizado en las actividades de </a:t>
            </a:r>
            <a:endParaRPr kumimoji="1" lang="en-US" sz="12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información, ha hecho posible el procesamiento</a:t>
            </a:r>
            <a:r>
              <a:rPr kumimoji="1" lang="es-ES" sz="1200" b="0" i="0" u="none" strike="noStrike" cap="none" normalizeH="0" baseline="0" dirty="0" smtClean="0">
                <a:ln>
                  <a:noFill/>
                </a:ln>
                <a:effectLst/>
                <a:latin typeface="Times New Roman" pitchFamily="18" charset="0"/>
                <a:ea typeface="Times New Roman" pitchFamily="18" charset="0"/>
              </a:rPr>
              <a:t>, </a:t>
            </a:r>
            <a:r>
              <a:rPr kumimoji="1" lang="es-ES" sz="1200" b="0" i="0" u="none" strike="noStrike" cap="none" normalizeH="0" baseline="0" dirty="0" smtClean="0">
                <a:ln>
                  <a:noFill/>
                </a:ln>
                <a:effectLst/>
                <a:latin typeface="Times New Roman" pitchFamily="18" charset="0"/>
                <a:ea typeface="Times New Roman" pitchFamily="18" charset="0"/>
                <a:hlinkClick r:id="rId2"/>
              </a:rPr>
              <a:t>almacenamiento</a:t>
            </a: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recuperación y transmisión de </a:t>
            </a:r>
            <a:endParaRPr kumimoji="1" lang="en-US" sz="12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información en todos los ámbitos de la sociedad. La función principal la computadora.</a:t>
            </a:r>
            <a:r>
              <a:rPr kumimoji="1" lang="en-US" sz="1200" b="0" i="0" u="none" strike="noStrike" cap="none" normalizeH="0" baseline="0" dirty="0" smtClean="0">
                <a:ln>
                  <a:noFill/>
                </a:ln>
                <a:solidFill>
                  <a:schemeClr val="tx1"/>
                </a:solidFill>
                <a:effectLst/>
                <a:latin typeface="Times New Roman" pitchFamily="18" charset="0"/>
              </a:rPr>
              <a:t> </a:t>
            </a:r>
          </a:p>
        </p:txBody>
      </p:sp>
      <p:sp>
        <p:nvSpPr>
          <p:cNvPr id="273410" name="Rectangle 2"/>
          <p:cNvSpPr>
            <a:spLocks noChangeArrowheads="1"/>
          </p:cNvSpPr>
          <p:nvPr/>
        </p:nvSpPr>
        <p:spPr bwMode="auto">
          <a:xfrm>
            <a:off x="1676400" y="1752600"/>
            <a:ext cx="7162800" cy="2031325"/>
          </a:xfrm>
          <a:prstGeom prst="rect">
            <a:avLst/>
          </a:prstGeom>
          <a:solidFill>
            <a:srgbClr val="FFFFFF"/>
          </a:solid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es-ES" sz="1200" b="1" i="0" u="sng" strike="noStrike" cap="none" normalizeH="0" baseline="0" dirty="0" smtClean="0">
                <a:ln>
                  <a:noFill/>
                </a:ln>
                <a:solidFill>
                  <a:srgbClr val="000000"/>
                </a:solidFill>
                <a:effectLst/>
                <a:latin typeface="Times New Roman" pitchFamily="18" charset="0"/>
                <a:ea typeface="Times New Roman" pitchFamily="18" charset="0"/>
              </a:rPr>
              <a:t>Elemento económico</a:t>
            </a: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Hoy es común argumentar que nos hemos desarrollado en una </a:t>
            </a:r>
            <a:endParaRPr kumimoji="1" lang="en-US" sz="9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sociedad cuyas características distintivas son la información y la </a:t>
            </a:r>
            <a:r>
              <a:rPr kumimoji="1" lang="es-ES" sz="1200" b="0" i="0" u="none" strike="noStrike" cap="none" normalizeH="0" baseline="0" dirty="0" smtClean="0">
                <a:ln>
                  <a:noFill/>
                </a:ln>
                <a:solidFill>
                  <a:srgbClr val="008040"/>
                </a:solidFill>
                <a:effectLst/>
                <a:latin typeface="Times New Roman" pitchFamily="18" charset="0"/>
                <a:ea typeface="Times New Roman" pitchFamily="18" charset="0"/>
                <a:hlinkClick r:id="rId3"/>
              </a:rPr>
              <a:t>globalización</a:t>
            </a: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como los </a:t>
            </a:r>
            <a:endParaRPr kumimoji="1" lang="en-US" sz="9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creadores de riqueza. Se basa en industrias primarias que son los mercados establecidos y </a:t>
            </a:r>
            <a:endParaRPr kumimoji="1" lang="en-US" sz="9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secundarias son </a:t>
            </a:r>
            <a:r>
              <a:rPr kumimoji="1" lang="es-ES" sz="1200" b="0" i="0" u="none" strike="noStrike" cap="none" normalizeH="0" baseline="0" dirty="0" err="1" smtClean="0">
                <a:ln>
                  <a:noFill/>
                </a:ln>
                <a:solidFill>
                  <a:srgbClr val="000000"/>
                </a:solidFill>
                <a:effectLst/>
                <a:latin typeface="Times New Roman" pitchFamily="18" charset="0"/>
                <a:ea typeface="Times New Roman" pitchFamily="18" charset="0"/>
              </a:rPr>
              <a:t>compañias</a:t>
            </a: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de investigación.</a:t>
            </a:r>
            <a:b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br>
            <a: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t/>
            </a:r>
            <a:br>
              <a:rPr kumimoji="1" lang="es-ES" sz="1200" b="0" i="0" u="none" strike="noStrike" cap="none" normalizeH="0" baseline="0" dirty="0" smtClean="0">
                <a:ln>
                  <a:noFill/>
                </a:ln>
                <a:solidFill>
                  <a:srgbClr val="000000"/>
                </a:solidFill>
                <a:effectLst/>
                <a:latin typeface="Times New Roman" pitchFamily="18" charset="0"/>
                <a:ea typeface="Times New Roman" pitchFamily="18" charset="0"/>
              </a:rPr>
            </a:br>
            <a:endParaRPr kumimoji="1" lang="es-ES" sz="2400" b="0" i="0" u="none" strike="noStrike" cap="none" normalizeH="0" baseline="0" dirty="0" smtClean="0">
              <a:ln>
                <a:noFill/>
              </a:ln>
              <a:solidFill>
                <a:schemeClr val="tx1"/>
              </a:solidFill>
              <a:effectLst/>
              <a:latin typeface="Times New Roman" pitchFamily="18" charset="0"/>
            </a:endParaRPr>
          </a:p>
        </p:txBody>
      </p:sp>
      <p:sp>
        <p:nvSpPr>
          <p:cNvPr id="5" name="Rectangle 4"/>
          <p:cNvSpPr/>
          <p:nvPr/>
        </p:nvSpPr>
        <p:spPr>
          <a:xfrm>
            <a:off x="1676400" y="2971800"/>
            <a:ext cx="5562600" cy="1477328"/>
          </a:xfrm>
          <a:prstGeom prst="rect">
            <a:avLst/>
          </a:prstGeom>
        </p:spPr>
        <p:txBody>
          <a:bodyPr wrap="square">
            <a:spAutoFit/>
          </a:bodyPr>
          <a:lstStyle/>
          <a:p>
            <a:pPr>
              <a:lnSpc>
                <a:spcPct val="150000"/>
              </a:lnSpc>
            </a:pPr>
            <a:r>
              <a:rPr lang="es-ES" sz="1200" b="1" u="sng" dirty="0">
                <a:latin typeface="Times New Roman" pitchFamily="18" charset="0"/>
                <a:cs typeface="Times New Roman" pitchFamily="18" charset="0"/>
              </a:rPr>
              <a:t>Elemento ocupacional</a:t>
            </a:r>
            <a:r>
              <a:rPr lang="es-ES" sz="1200" u="sng" dirty="0">
                <a:latin typeface="Times New Roman" pitchFamily="18" charset="0"/>
                <a:cs typeface="Times New Roman" pitchFamily="18" charset="0"/>
              </a:rPr>
              <a:t> </a:t>
            </a:r>
            <a:r>
              <a:rPr lang="es-ES" sz="1200" dirty="0">
                <a:latin typeface="Times New Roman" pitchFamily="18" charset="0"/>
                <a:cs typeface="Times New Roman" pitchFamily="18" charset="0"/>
              </a:rPr>
              <a:t>: Una medida de surgimiento de una sociedad de la información es aquella que enfoca un cambio ocupacional y encuentra que el predominio del empleo yace en el sector de la información. Se basa en el predominio del empleo</a:t>
            </a:r>
            <a:br>
              <a:rPr lang="es-ES" sz="1200" dirty="0">
                <a:latin typeface="Times New Roman" pitchFamily="18" charset="0"/>
                <a:cs typeface="Times New Roman" pitchFamily="18" charset="0"/>
              </a:rPr>
            </a:br>
            <a:endParaRPr lang="en-US" sz="1200" dirty="0">
              <a:latin typeface="Times New Roman" pitchFamily="18" charset="0"/>
              <a:cs typeface="Times New Roman" pitchFamily="18" charset="0"/>
            </a:endParaRPr>
          </a:p>
        </p:txBody>
      </p:sp>
      <p:sp>
        <p:nvSpPr>
          <p:cNvPr id="6" name="Rectangle 5"/>
          <p:cNvSpPr/>
          <p:nvPr/>
        </p:nvSpPr>
        <p:spPr>
          <a:xfrm>
            <a:off x="1752600" y="4343400"/>
            <a:ext cx="5562600" cy="1200329"/>
          </a:xfrm>
          <a:prstGeom prst="rect">
            <a:avLst/>
          </a:prstGeom>
        </p:spPr>
        <p:txBody>
          <a:bodyPr wrap="square">
            <a:spAutoFit/>
          </a:bodyPr>
          <a:lstStyle/>
          <a:p>
            <a:pPr>
              <a:lnSpc>
                <a:spcPct val="150000"/>
              </a:lnSpc>
            </a:pPr>
            <a:r>
              <a:rPr lang="es-ES" sz="1200" b="1" u="sng" dirty="0">
                <a:latin typeface="Times New Roman" pitchFamily="18" charset="0"/>
                <a:cs typeface="Times New Roman" pitchFamily="18" charset="0"/>
              </a:rPr>
              <a:t>Elemento </a:t>
            </a:r>
            <a:r>
              <a:rPr lang="es-ES" sz="1200" b="1" u="sng" dirty="0">
                <a:latin typeface="Times New Roman" pitchFamily="18" charset="0"/>
                <a:cs typeface="Times New Roman" pitchFamily="18" charset="0"/>
                <a:hlinkClick r:id="rId4"/>
              </a:rPr>
              <a:t>tiempo</a:t>
            </a:r>
            <a:r>
              <a:rPr lang="es-ES" sz="1200" b="1" u="sng" dirty="0">
                <a:latin typeface="Times New Roman" pitchFamily="18" charset="0"/>
                <a:cs typeface="Times New Roman" pitchFamily="18" charset="0"/>
              </a:rPr>
              <a:t>-espacio</a:t>
            </a:r>
            <a:r>
              <a:rPr lang="es-ES" sz="1200" dirty="0">
                <a:latin typeface="Times New Roman" pitchFamily="18" charset="0"/>
                <a:cs typeface="Times New Roman" pitchFamily="18" charset="0"/>
              </a:rPr>
              <a:t>.: Este concepto de la sociedad de la información que descansa en la economía y la </a:t>
            </a:r>
            <a:r>
              <a:rPr lang="es-ES" sz="1200" u="sng" dirty="0">
                <a:latin typeface="Times New Roman" pitchFamily="18" charset="0"/>
                <a:cs typeface="Times New Roman" pitchFamily="18" charset="0"/>
                <a:hlinkClick r:id="rId5"/>
              </a:rPr>
              <a:t>sociología</a:t>
            </a:r>
            <a:r>
              <a:rPr lang="es-ES" sz="1200" dirty="0">
                <a:latin typeface="Times New Roman" pitchFamily="18" charset="0"/>
                <a:cs typeface="Times New Roman" pitchFamily="18" charset="0"/>
              </a:rPr>
              <a:t> tiene como núcleo la fuerza distintiva de un ámbito espacial. Se basa en la globalización en las redes y base datos </a:t>
            </a:r>
            <a:br>
              <a:rPr lang="es-ES" sz="1200" dirty="0">
                <a:latin typeface="Times New Roman" pitchFamily="18" charset="0"/>
                <a:cs typeface="Times New Roman" pitchFamily="18" charset="0"/>
              </a:rPr>
            </a:br>
            <a:endParaRPr lang="en-US" sz="1200" dirty="0">
              <a:latin typeface="Times New Roman" pitchFamily="18" charset="0"/>
              <a:cs typeface="Times New Roman" pitchFamily="18" charset="0"/>
            </a:endParaRPr>
          </a:p>
        </p:txBody>
      </p:sp>
      <p:sp>
        <p:nvSpPr>
          <p:cNvPr id="7" name="Rectangle 6"/>
          <p:cNvSpPr/>
          <p:nvPr/>
        </p:nvSpPr>
        <p:spPr>
          <a:xfrm>
            <a:off x="1676400" y="5486400"/>
            <a:ext cx="5715000" cy="1892826"/>
          </a:xfrm>
          <a:prstGeom prst="rect">
            <a:avLst/>
          </a:prstGeom>
        </p:spPr>
        <p:txBody>
          <a:bodyPr wrap="square">
            <a:spAutoFit/>
          </a:bodyPr>
          <a:lstStyle/>
          <a:p>
            <a:pPr>
              <a:lnSpc>
                <a:spcPct val="150000"/>
              </a:lnSpc>
            </a:pPr>
            <a:r>
              <a:rPr lang="es-ES" sz="1200" b="1" u="sng" dirty="0">
                <a:latin typeface="Times New Roman" pitchFamily="18" charset="0"/>
                <a:cs typeface="Times New Roman" pitchFamily="18" charset="0"/>
              </a:rPr>
              <a:t>Elemento cultural</a:t>
            </a:r>
            <a:r>
              <a:rPr lang="es-ES" sz="1200" u="sng" dirty="0">
                <a:latin typeface="Times New Roman" pitchFamily="18" charset="0"/>
                <a:cs typeface="Times New Roman" pitchFamily="18" charset="0"/>
              </a:rPr>
              <a:t> : </a:t>
            </a:r>
            <a:r>
              <a:rPr lang="es-ES" sz="1200" dirty="0">
                <a:latin typeface="Times New Roman" pitchFamily="18" charset="0"/>
                <a:cs typeface="Times New Roman" pitchFamily="18" charset="0"/>
              </a:rPr>
              <a:t>El enfoque cultural en una sociedad de la información es quizá el que más fácilmente se reconoce. Todos sabemos que en la trayectoria de nuestra vida diaria existe un extraordinario incremento de la información que circula socialmente; esto es, mas información que nunca antes. Se basa en la programación de canales de televisión como cable, canales satelitales, servicios computarizados.</a:t>
            </a:r>
            <a:r>
              <a:rPr lang="es-ES" dirty="0"/>
              <a:t/>
            </a:r>
            <a:br>
              <a:rPr lang="es-ES" dirty="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3409"/>
                                        </p:tgtEl>
                                        <p:attrNameLst>
                                          <p:attrName>style.visibility</p:attrName>
                                        </p:attrNameLst>
                                      </p:cBhvr>
                                      <p:to>
                                        <p:strVal val="visible"/>
                                      </p:to>
                                    </p:set>
                                    <p:animEffect transition="in" filter="blinds(horizontal)">
                                      <p:cBhvr>
                                        <p:cTn id="7" dur="500"/>
                                        <p:tgtEl>
                                          <p:spTgt spid="27340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3410"/>
                                        </p:tgtEl>
                                        <p:attrNameLst>
                                          <p:attrName>style.visibility</p:attrName>
                                        </p:attrNameLst>
                                      </p:cBhvr>
                                      <p:to>
                                        <p:strVal val="visible"/>
                                      </p:to>
                                    </p:set>
                                    <p:animEffect transition="in" filter="checkerboard(across)">
                                      <p:cBhvr>
                                        <p:cTn id="12" dur="500"/>
                                        <p:tgtEl>
                                          <p:spTgt spid="2734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09" grpId="0" animBg="1"/>
      <p:bldP spid="273410" grpId="0" animBg="1"/>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4692118" cy="649408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Ventajas</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y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Desventajas</a:t>
            </a:r>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a:t>
            </a: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a:t>
            </a: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Sociedad</a:t>
            </a:r>
            <a:endPar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a:t>
            </a: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a:t>
            </a:r>
          </a:p>
          <a:p>
            <a:pPr algn="ctr"/>
            <a:endPar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Información</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304800"/>
            <a:ext cx="382656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VENTAJAS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762000" y="1447800"/>
            <a:ext cx="7696200" cy="1200329"/>
          </a:xfrm>
          <a:prstGeom prst="rect">
            <a:avLst/>
          </a:prstGeom>
        </p:spPr>
        <p:txBody>
          <a:bodyPr wrap="square">
            <a:spAutoFit/>
          </a:bodyPr>
          <a:lstStyle/>
          <a:p>
            <a:r>
              <a:rPr lang="es-ES" dirty="0" smtClean="0"/>
              <a:t>Permanencia en contacto con amigos, parientes y colegas alrededor del mundo, a una fracción del coste de una llamada telefónica o correo </a:t>
            </a:r>
            <a:r>
              <a:rPr lang="es-ES" dirty="0" err="1" smtClean="0"/>
              <a:t>aéreo.Discusión</a:t>
            </a:r>
            <a:r>
              <a:rPr lang="es-ES" dirty="0" smtClean="0"/>
              <a:t> sobre cualquier tema, desde la arqueología a la zoología, con la gente en varios idiomas diferentes.</a:t>
            </a:r>
            <a:endParaRPr lang="en-US" dirty="0"/>
          </a:p>
        </p:txBody>
      </p:sp>
      <p:sp>
        <p:nvSpPr>
          <p:cNvPr id="4" name="Rectangle 3"/>
          <p:cNvSpPr/>
          <p:nvPr/>
        </p:nvSpPr>
        <p:spPr>
          <a:xfrm>
            <a:off x="838200" y="2819400"/>
            <a:ext cx="7239000" cy="1200329"/>
          </a:xfrm>
          <a:prstGeom prst="rect">
            <a:avLst/>
          </a:prstGeom>
        </p:spPr>
        <p:txBody>
          <a:bodyPr wrap="square">
            <a:spAutoFit/>
          </a:bodyPr>
          <a:lstStyle/>
          <a:p>
            <a:r>
              <a:rPr lang="es-ES" dirty="0" smtClean="0"/>
              <a:t>Exploración en millares de bibliotecas y bases de datos de información </a:t>
            </a:r>
            <a:r>
              <a:rPr lang="es-ES" dirty="0" err="1" smtClean="0"/>
              <a:t>globalmente.Acceso</a:t>
            </a:r>
            <a:r>
              <a:rPr lang="es-ES" dirty="0" smtClean="0"/>
              <a:t> a millares de documentos, diarios, reservas y </a:t>
            </a:r>
            <a:r>
              <a:rPr lang="es-ES" dirty="0" err="1" smtClean="0"/>
              <a:t>programas.Servicio</a:t>
            </a:r>
            <a:r>
              <a:rPr lang="es-ES" dirty="0" smtClean="0"/>
              <a:t> de Noticias de cualquier tipo, desde noticias deportivas hasta información meteorológica.</a:t>
            </a:r>
            <a:endParaRPr lang="en-US" dirty="0"/>
          </a:p>
        </p:txBody>
      </p:sp>
      <p:sp>
        <p:nvSpPr>
          <p:cNvPr id="5" name="Rectangle 4"/>
          <p:cNvSpPr/>
          <p:nvPr/>
        </p:nvSpPr>
        <p:spPr>
          <a:xfrm>
            <a:off x="838200" y="4191000"/>
            <a:ext cx="7010400" cy="1754326"/>
          </a:xfrm>
          <a:prstGeom prst="rect">
            <a:avLst/>
          </a:prstGeom>
        </p:spPr>
        <p:txBody>
          <a:bodyPr wrap="square">
            <a:spAutoFit/>
          </a:bodyPr>
          <a:lstStyle/>
          <a:p>
            <a:r>
              <a:rPr lang="es-ES" dirty="0" smtClean="0"/>
              <a:t>Juegos en vivo y en tiempo real; permite jugar con docenas de personas de </a:t>
            </a:r>
            <a:r>
              <a:rPr lang="es-ES" dirty="0" err="1" smtClean="0"/>
              <a:t>inmediato.Conectarse</a:t>
            </a:r>
            <a:r>
              <a:rPr lang="es-ES" dirty="0" smtClean="0"/>
              <a:t> a la Red hoy toma, en un sentido, algo de aventura. Se necesita la predisposición para aprender y una capacidad de tomar un hábito profundo cada vez superior en poco tiempo. Visitar la Red, hoy día, es como viajar al extranjero.</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Training seminar presentation">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seminar presentation</Template>
  <TotalTime>652</TotalTime>
  <Words>1147</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Training seminar 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dc:title>
  <dc:creator>ortiz.colonsr</dc:creator>
  <cp:lastModifiedBy>ortiz.colonsr</cp:lastModifiedBy>
  <cp:revision>72</cp:revision>
  <cp:lastPrinted>1601-01-01T00:00:00Z</cp:lastPrinted>
  <dcterms:created xsi:type="dcterms:W3CDTF">2013-10-21T13:19:52Z</dcterms:created>
  <dcterms:modified xsi:type="dcterms:W3CDTF">2013-11-07T10:56:35Z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